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76"/>
  </p:notesMasterIdLst>
  <p:handoutMasterIdLst>
    <p:handoutMasterId r:id="rId77"/>
  </p:handoutMasterIdLst>
  <p:sldIdLst>
    <p:sldId id="256" r:id="rId5"/>
    <p:sldId id="279" r:id="rId6"/>
    <p:sldId id="271" r:id="rId7"/>
    <p:sldId id="283" r:id="rId8"/>
    <p:sldId id="286" r:id="rId9"/>
    <p:sldId id="285" r:id="rId10"/>
    <p:sldId id="287" r:id="rId11"/>
    <p:sldId id="332" r:id="rId12"/>
    <p:sldId id="288" r:id="rId13"/>
    <p:sldId id="307" r:id="rId14"/>
    <p:sldId id="289" r:id="rId15"/>
    <p:sldId id="292" r:id="rId16"/>
    <p:sldId id="293" r:id="rId17"/>
    <p:sldId id="291" r:id="rId18"/>
    <p:sldId id="302" r:id="rId19"/>
    <p:sldId id="290" r:id="rId20"/>
    <p:sldId id="294" r:id="rId21"/>
    <p:sldId id="295" r:id="rId22"/>
    <p:sldId id="296" r:id="rId23"/>
    <p:sldId id="297" r:id="rId24"/>
    <p:sldId id="298" r:id="rId25"/>
    <p:sldId id="299" r:id="rId26"/>
    <p:sldId id="300" r:id="rId27"/>
    <p:sldId id="301" r:id="rId28"/>
    <p:sldId id="308" r:id="rId29"/>
    <p:sldId id="311" r:id="rId30"/>
    <p:sldId id="316" r:id="rId31"/>
    <p:sldId id="314" r:id="rId32"/>
    <p:sldId id="315" r:id="rId33"/>
    <p:sldId id="312" r:id="rId34"/>
    <p:sldId id="313" r:id="rId35"/>
    <p:sldId id="317" r:id="rId36"/>
    <p:sldId id="318" r:id="rId37"/>
    <p:sldId id="319" r:id="rId38"/>
    <p:sldId id="320" r:id="rId39"/>
    <p:sldId id="321" r:id="rId40"/>
    <p:sldId id="322" r:id="rId41"/>
    <p:sldId id="323" r:id="rId42"/>
    <p:sldId id="324" r:id="rId43"/>
    <p:sldId id="309" r:id="rId44"/>
    <p:sldId id="325" r:id="rId45"/>
    <p:sldId id="326" r:id="rId46"/>
    <p:sldId id="327" r:id="rId47"/>
    <p:sldId id="328" r:id="rId48"/>
    <p:sldId id="329" r:id="rId49"/>
    <p:sldId id="335" r:id="rId50"/>
    <p:sldId id="336" r:id="rId51"/>
    <p:sldId id="338" r:id="rId52"/>
    <p:sldId id="337" r:id="rId53"/>
    <p:sldId id="303" r:id="rId54"/>
    <p:sldId id="305" r:id="rId55"/>
    <p:sldId id="333" r:id="rId56"/>
    <p:sldId id="304" r:id="rId57"/>
    <p:sldId id="306" r:id="rId58"/>
    <p:sldId id="334"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9"/>
            <p14:sldId id="271"/>
            <p14:sldId id="283"/>
            <p14:sldId id="286"/>
            <p14:sldId id="285"/>
            <p14:sldId id="287"/>
            <p14:sldId id="332"/>
            <p14:sldId id="288"/>
            <p14:sldId id="307"/>
            <p14:sldId id="289"/>
            <p14:sldId id="292"/>
            <p14:sldId id="293"/>
            <p14:sldId id="291"/>
            <p14:sldId id="302"/>
            <p14:sldId id="290"/>
            <p14:sldId id="294"/>
            <p14:sldId id="295"/>
            <p14:sldId id="296"/>
            <p14:sldId id="297"/>
            <p14:sldId id="298"/>
            <p14:sldId id="299"/>
            <p14:sldId id="300"/>
            <p14:sldId id="301"/>
            <p14:sldId id="308"/>
            <p14:sldId id="311"/>
            <p14:sldId id="316"/>
            <p14:sldId id="314"/>
            <p14:sldId id="315"/>
            <p14:sldId id="312"/>
            <p14:sldId id="313"/>
            <p14:sldId id="317"/>
            <p14:sldId id="318"/>
            <p14:sldId id="319"/>
            <p14:sldId id="320"/>
            <p14:sldId id="321"/>
            <p14:sldId id="322"/>
            <p14:sldId id="323"/>
            <p14:sldId id="324"/>
            <p14:sldId id="309"/>
            <p14:sldId id="325"/>
            <p14:sldId id="326"/>
            <p14:sldId id="327"/>
            <p14:sldId id="328"/>
            <p14:sldId id="329"/>
            <p14:sldId id="335"/>
            <p14:sldId id="336"/>
            <p14:sldId id="338"/>
            <p14:sldId id="337"/>
            <p14:sldId id="303"/>
            <p14:sldId id="305"/>
            <p14:sldId id="333"/>
            <p14:sldId id="304"/>
            <p14:sldId id="306"/>
            <p14:sldId id="334"/>
            <p14:sldId id="339"/>
            <p14:sldId id="340"/>
            <p14:sldId id="341"/>
            <p14:sldId id="342"/>
            <p14:sldId id="343"/>
            <p14:sldId id="344"/>
            <p14:sldId id="345"/>
            <p14:sldId id="346"/>
            <p14:sldId id="347"/>
            <p14:sldId id="348"/>
            <p14:sldId id="349"/>
            <p14:sldId id="350"/>
            <p14:sldId id="351"/>
            <p14:sldId id="352"/>
            <p14:sldId id="353"/>
            <p14:sldId id="354"/>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459971-94BC-4810-BAB6-1BF1856C0D72}" v="193" dt="2020-05-08T17:30:39.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86" d="100"/>
          <a:sy n="86" d="100"/>
        </p:scale>
        <p:origin x="254"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7/29/2020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7/29/2020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7/29/2020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3600" dirty="0">
                <a:solidFill>
                  <a:schemeClr val="bg1"/>
                </a:solidFill>
              </a:rPr>
              <a:t>Design of a Smart American Sign Language Translator </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Presenter: Josheb Dayrit</a:t>
            </a:r>
          </a:p>
        </p:txBody>
      </p:sp>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6232-17C2-48AE-8704-7F37CDC97749}"/>
              </a:ext>
            </a:extLst>
          </p:cNvPr>
          <p:cNvSpPr>
            <a:spLocks noGrp="1"/>
          </p:cNvSpPr>
          <p:nvPr>
            <p:ph type="title"/>
          </p:nvPr>
        </p:nvSpPr>
        <p:spPr/>
        <p:txBody>
          <a:bodyPr/>
          <a:lstStyle/>
          <a:p>
            <a:r>
              <a:rPr lang="en-US" dirty="0"/>
              <a:t>Task 1: Data Acquisition</a:t>
            </a:r>
          </a:p>
        </p:txBody>
      </p:sp>
      <p:sp>
        <p:nvSpPr>
          <p:cNvPr id="5" name="Content Placeholder 2">
            <a:extLst>
              <a:ext uri="{FF2B5EF4-FFF2-40B4-BE49-F238E27FC236}">
                <a16:creationId xmlns:a16="http://schemas.microsoft.com/office/drawing/2014/main" id="{5888CAD0-69BB-45D7-997B-4A2974EC26AD}"/>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Subtask 1.1: Interface computing devices and sensing devices.</a:t>
            </a:r>
          </a:p>
          <a:p>
            <a:pPr marL="342900" indent="-342900">
              <a:spcBef>
                <a:spcPts val="0"/>
              </a:spcBef>
              <a:spcAft>
                <a:spcPts val="0"/>
              </a:spcAft>
              <a:buAutoNum type="arabicPeriod"/>
            </a:pPr>
            <a:r>
              <a:rPr lang="en-US" sz="1600" dirty="0"/>
              <a:t>Subtask 1.2: Write code to automatically document all sensor outputs. </a:t>
            </a:r>
          </a:p>
          <a:p>
            <a:pPr marL="342900" indent="-342900">
              <a:spcBef>
                <a:spcPts val="0"/>
              </a:spcBef>
              <a:spcAft>
                <a:spcPts val="0"/>
              </a:spcAft>
              <a:buAutoNum type="arabicPeriod"/>
            </a:pPr>
            <a:r>
              <a:rPr lang="en-US" sz="1600" dirty="0"/>
              <a:t>Subtask 1.3: Write code to automatically format data for use in a neural network.</a:t>
            </a:r>
          </a:p>
          <a:p>
            <a:pPr>
              <a:spcBef>
                <a:spcPts val="0"/>
              </a:spcBef>
              <a:spcAft>
                <a:spcPts val="0"/>
              </a:spcAft>
            </a:pPr>
            <a:endParaRPr lang="en-US" sz="1600" dirty="0"/>
          </a:p>
        </p:txBody>
      </p:sp>
    </p:spTree>
    <p:extLst>
      <p:ext uri="{BB962C8B-B14F-4D97-AF65-F5344CB8AC3E}">
        <p14:creationId xmlns:p14="http://schemas.microsoft.com/office/powerpoint/2010/main" val="312979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F5C2-3C88-4BD6-80AF-44AE60DB09A5}"/>
              </a:ext>
            </a:extLst>
          </p:cNvPr>
          <p:cNvSpPr>
            <a:spLocks noGrp="1"/>
          </p:cNvSpPr>
          <p:nvPr>
            <p:ph type="title"/>
          </p:nvPr>
        </p:nvSpPr>
        <p:spPr/>
        <p:txBody>
          <a:bodyPr/>
          <a:lstStyle/>
          <a:p>
            <a:r>
              <a:rPr lang="en-US" dirty="0" err="1"/>
              <a:t>Myo</a:t>
            </a:r>
            <a:r>
              <a:rPr lang="en-US" dirty="0"/>
              <a:t> Armband</a:t>
            </a:r>
          </a:p>
        </p:txBody>
      </p:sp>
      <p:sp>
        <p:nvSpPr>
          <p:cNvPr id="3" name="Content Placeholder 2">
            <a:extLst>
              <a:ext uri="{FF2B5EF4-FFF2-40B4-BE49-F238E27FC236}">
                <a16:creationId xmlns:a16="http://schemas.microsoft.com/office/drawing/2014/main" id="{1A53D9B6-2A8E-4CE7-A996-224F1C42E1D5}"/>
              </a:ext>
            </a:extLst>
          </p:cNvPr>
          <p:cNvSpPr>
            <a:spLocks noGrp="1"/>
          </p:cNvSpPr>
          <p:nvPr>
            <p:ph sz="quarter" idx="10"/>
          </p:nvPr>
        </p:nvSpPr>
        <p:spPr>
          <a:xfrm>
            <a:off x="539496" y="1435607"/>
            <a:ext cx="11081374" cy="4663351"/>
          </a:xfrm>
        </p:spPr>
        <p:txBody>
          <a:bodyPr/>
          <a:lstStyle/>
          <a:p>
            <a:endParaRPr lang="en-US" dirty="0"/>
          </a:p>
        </p:txBody>
      </p:sp>
      <p:pic>
        <p:nvPicPr>
          <p:cNvPr id="1028" name="Picture 4">
            <a:extLst>
              <a:ext uri="{FF2B5EF4-FFF2-40B4-BE49-F238E27FC236}">
                <a16:creationId xmlns:a16="http://schemas.microsoft.com/office/drawing/2014/main" id="{B155EE39-D779-47B4-8F6A-66779F733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736" y="1766101"/>
            <a:ext cx="5912528" cy="33257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8E411-5245-44CB-9B74-9EDB969B275E}"/>
              </a:ext>
            </a:extLst>
          </p:cNvPr>
          <p:cNvSpPr/>
          <p:nvPr/>
        </p:nvSpPr>
        <p:spPr>
          <a:xfrm>
            <a:off x="3867441" y="5410762"/>
            <a:ext cx="4457118" cy="369332"/>
          </a:xfrm>
          <a:prstGeom prst="rect">
            <a:avLst/>
          </a:prstGeom>
        </p:spPr>
        <p:txBody>
          <a:bodyPr wrap="none">
            <a:spAutoFit/>
          </a:bodyPr>
          <a:lstStyle/>
          <a:p>
            <a:pPr>
              <a:spcBef>
                <a:spcPts val="0"/>
              </a:spcBef>
              <a:spcAft>
                <a:spcPts val="0"/>
              </a:spcAft>
            </a:pPr>
            <a:r>
              <a:rPr lang="en-US" dirty="0" err="1"/>
              <a:t>Myo</a:t>
            </a:r>
            <a:r>
              <a:rPr lang="en-US" dirty="0"/>
              <a:t> Armband developed by </a:t>
            </a:r>
            <a:r>
              <a:rPr lang="en-US" dirty="0" err="1"/>
              <a:t>Thalmic</a:t>
            </a:r>
            <a:r>
              <a:rPr lang="en-US" dirty="0"/>
              <a:t> Labs</a:t>
            </a:r>
          </a:p>
        </p:txBody>
      </p:sp>
    </p:spTree>
    <p:extLst>
      <p:ext uri="{BB962C8B-B14F-4D97-AF65-F5344CB8AC3E}">
        <p14:creationId xmlns:p14="http://schemas.microsoft.com/office/powerpoint/2010/main" val="57616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8182-7EEA-4C33-9D11-DED78F3E0B7F}"/>
              </a:ext>
            </a:extLst>
          </p:cNvPr>
          <p:cNvSpPr>
            <a:spLocks noGrp="1"/>
          </p:cNvSpPr>
          <p:nvPr>
            <p:ph type="title"/>
          </p:nvPr>
        </p:nvSpPr>
        <p:spPr/>
        <p:txBody>
          <a:bodyPr/>
          <a:lstStyle/>
          <a:p>
            <a:r>
              <a:rPr lang="en-US" dirty="0" err="1"/>
              <a:t>Myo’s</a:t>
            </a:r>
            <a:r>
              <a:rPr lang="en-US" dirty="0"/>
              <a:t> 8 EMG Sensor Modules</a:t>
            </a:r>
          </a:p>
        </p:txBody>
      </p:sp>
      <p:sp>
        <p:nvSpPr>
          <p:cNvPr id="3" name="Content Placeholder 2">
            <a:extLst>
              <a:ext uri="{FF2B5EF4-FFF2-40B4-BE49-F238E27FC236}">
                <a16:creationId xmlns:a16="http://schemas.microsoft.com/office/drawing/2014/main" id="{5B5C49B1-05EE-4586-9673-232A0E8AE88F}"/>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ACE7321F-E124-45EF-9729-53E6004DCDE3}"/>
              </a:ext>
            </a:extLst>
          </p:cNvPr>
          <p:cNvPicPr/>
          <p:nvPr/>
        </p:nvPicPr>
        <p:blipFill>
          <a:blip r:embed="rId2"/>
          <a:stretch>
            <a:fillRect/>
          </a:stretch>
        </p:blipFill>
        <p:spPr>
          <a:xfrm>
            <a:off x="4038600" y="2395728"/>
            <a:ext cx="4114800" cy="2057400"/>
          </a:xfrm>
          <a:prstGeom prst="rect">
            <a:avLst/>
          </a:prstGeom>
        </p:spPr>
      </p:pic>
      <p:sp>
        <p:nvSpPr>
          <p:cNvPr id="5" name="Rectangle 4">
            <a:extLst>
              <a:ext uri="{FF2B5EF4-FFF2-40B4-BE49-F238E27FC236}">
                <a16:creationId xmlns:a16="http://schemas.microsoft.com/office/drawing/2014/main" id="{EEB30AAB-5047-40BE-AF63-47235B5B7F30}"/>
              </a:ext>
            </a:extLst>
          </p:cNvPr>
          <p:cNvSpPr/>
          <p:nvPr/>
        </p:nvSpPr>
        <p:spPr>
          <a:xfrm>
            <a:off x="2937859" y="4748522"/>
            <a:ext cx="6316281" cy="369332"/>
          </a:xfrm>
          <a:prstGeom prst="rect">
            <a:avLst/>
          </a:prstGeom>
        </p:spPr>
        <p:txBody>
          <a:bodyPr wrap="none">
            <a:spAutoFit/>
          </a:bodyPr>
          <a:lstStyle/>
          <a:p>
            <a:pPr>
              <a:spcBef>
                <a:spcPts val="0"/>
              </a:spcBef>
              <a:spcAft>
                <a:spcPts val="0"/>
              </a:spcAft>
            </a:pPr>
            <a:r>
              <a:rPr lang="en-US" dirty="0"/>
              <a:t>8 EMG sensor modules for 8 different forearm EMG readings</a:t>
            </a:r>
          </a:p>
        </p:txBody>
      </p:sp>
    </p:spTree>
    <p:extLst>
      <p:ext uri="{BB962C8B-B14F-4D97-AF65-F5344CB8AC3E}">
        <p14:creationId xmlns:p14="http://schemas.microsoft.com/office/powerpoint/2010/main" val="21708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BD3A-6ED1-4D3F-AF32-73901323B81D}"/>
              </a:ext>
            </a:extLst>
          </p:cNvPr>
          <p:cNvSpPr>
            <a:spLocks noGrp="1"/>
          </p:cNvSpPr>
          <p:nvPr>
            <p:ph type="title"/>
          </p:nvPr>
        </p:nvSpPr>
        <p:spPr/>
        <p:txBody>
          <a:bodyPr/>
          <a:lstStyle/>
          <a:p>
            <a:r>
              <a:rPr lang="en-US" dirty="0" err="1"/>
              <a:t>Invensense</a:t>
            </a:r>
            <a:r>
              <a:rPr lang="en-US" dirty="0"/>
              <a:t> IMU Chip</a:t>
            </a:r>
          </a:p>
        </p:txBody>
      </p:sp>
      <p:sp>
        <p:nvSpPr>
          <p:cNvPr id="3" name="Content Placeholder 2">
            <a:extLst>
              <a:ext uri="{FF2B5EF4-FFF2-40B4-BE49-F238E27FC236}">
                <a16:creationId xmlns:a16="http://schemas.microsoft.com/office/drawing/2014/main" id="{8FFC84C6-0A90-4599-AEA6-32D2BF3EA765}"/>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21297BE5-4638-484E-8C9B-BF4167ABF63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2395728"/>
            <a:ext cx="4114800" cy="2057400"/>
          </a:xfrm>
          <a:prstGeom prst="rect">
            <a:avLst/>
          </a:prstGeom>
          <a:noFill/>
          <a:ln>
            <a:noFill/>
          </a:ln>
        </p:spPr>
      </p:pic>
      <p:sp>
        <p:nvSpPr>
          <p:cNvPr id="5" name="Rectangle 4">
            <a:extLst>
              <a:ext uri="{FF2B5EF4-FFF2-40B4-BE49-F238E27FC236}">
                <a16:creationId xmlns:a16="http://schemas.microsoft.com/office/drawing/2014/main" id="{D1E2764D-6A2E-4DED-ACF0-508E7BD02AD6}"/>
              </a:ext>
            </a:extLst>
          </p:cNvPr>
          <p:cNvSpPr/>
          <p:nvPr/>
        </p:nvSpPr>
        <p:spPr>
          <a:xfrm>
            <a:off x="2544579" y="4748522"/>
            <a:ext cx="7102842" cy="369332"/>
          </a:xfrm>
          <a:prstGeom prst="rect">
            <a:avLst/>
          </a:prstGeom>
        </p:spPr>
        <p:txBody>
          <a:bodyPr wrap="none">
            <a:spAutoFit/>
          </a:bodyPr>
          <a:lstStyle/>
          <a:p>
            <a:pPr>
              <a:spcBef>
                <a:spcPts val="0"/>
              </a:spcBef>
              <a:spcAft>
                <a:spcPts val="0"/>
              </a:spcAft>
            </a:pPr>
            <a:r>
              <a:rPr lang="en-US" dirty="0"/>
              <a:t>9-axis IMU (all-in-one gyroscope, accelerometer, and magnetometer)</a:t>
            </a:r>
          </a:p>
        </p:txBody>
      </p:sp>
    </p:spTree>
    <p:extLst>
      <p:ext uri="{BB962C8B-B14F-4D97-AF65-F5344CB8AC3E}">
        <p14:creationId xmlns:p14="http://schemas.microsoft.com/office/powerpoint/2010/main" val="2018503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EA9E-AEBB-4FBA-8EB6-17AC7CBC815C}"/>
              </a:ext>
            </a:extLst>
          </p:cNvPr>
          <p:cNvSpPr>
            <a:spLocks noGrp="1"/>
          </p:cNvSpPr>
          <p:nvPr>
            <p:ph type="title"/>
          </p:nvPr>
        </p:nvSpPr>
        <p:spPr/>
        <p:txBody>
          <a:bodyPr/>
          <a:lstStyle/>
          <a:p>
            <a:r>
              <a:rPr lang="en-US" dirty="0"/>
              <a:t>Data Acquired from </a:t>
            </a:r>
            <a:r>
              <a:rPr lang="en-US" dirty="0" err="1"/>
              <a:t>Myo</a:t>
            </a:r>
            <a:r>
              <a:rPr lang="en-US" dirty="0"/>
              <a:t> Armband</a:t>
            </a:r>
          </a:p>
        </p:txBody>
      </p:sp>
      <p:pic>
        <p:nvPicPr>
          <p:cNvPr id="5" name="Content Placeholder 4" descr="A screenshot of a cell phone&#10;&#10;Description automatically generated">
            <a:extLst>
              <a:ext uri="{FF2B5EF4-FFF2-40B4-BE49-F238E27FC236}">
                <a16:creationId xmlns:a16="http://schemas.microsoft.com/office/drawing/2014/main" id="{47B4E737-220D-49B6-A2F0-5233103A76DD}"/>
              </a:ext>
            </a:extLst>
          </p:cNvPr>
          <p:cNvPicPr>
            <a:picLocks noGrp="1" noChangeAspect="1"/>
          </p:cNvPicPr>
          <p:nvPr>
            <p:ph sz="quarter" idx="10"/>
          </p:nvPr>
        </p:nvPicPr>
        <p:blipFill>
          <a:blip r:embed="rId2"/>
          <a:stretch>
            <a:fillRect/>
          </a:stretch>
        </p:blipFill>
        <p:spPr>
          <a:xfrm>
            <a:off x="4757737" y="2376487"/>
            <a:ext cx="2676525" cy="2105025"/>
          </a:xfrm>
        </p:spPr>
      </p:pic>
    </p:spTree>
    <p:extLst>
      <p:ext uri="{BB962C8B-B14F-4D97-AF65-F5344CB8AC3E}">
        <p14:creationId xmlns:p14="http://schemas.microsoft.com/office/powerpoint/2010/main" val="1331663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22FA-B162-4590-8CDA-E5B5DFA2A087}"/>
              </a:ext>
            </a:extLst>
          </p:cNvPr>
          <p:cNvSpPr>
            <a:spLocks noGrp="1"/>
          </p:cNvSpPr>
          <p:nvPr>
            <p:ph type="title"/>
          </p:nvPr>
        </p:nvSpPr>
        <p:spPr/>
        <p:txBody>
          <a:bodyPr/>
          <a:lstStyle/>
          <a:p>
            <a:r>
              <a:rPr lang="en-US" dirty="0"/>
              <a:t>More about </a:t>
            </a:r>
            <a:r>
              <a:rPr lang="en-US" dirty="0" err="1"/>
              <a:t>Myo</a:t>
            </a:r>
            <a:r>
              <a:rPr lang="en-US" dirty="0"/>
              <a:t> Armband</a:t>
            </a:r>
          </a:p>
        </p:txBody>
      </p:sp>
      <p:sp>
        <p:nvSpPr>
          <p:cNvPr id="4" name="Content Placeholder 2">
            <a:extLst>
              <a:ext uri="{FF2B5EF4-FFF2-40B4-BE49-F238E27FC236}">
                <a16:creationId xmlns:a16="http://schemas.microsoft.com/office/drawing/2014/main" id="{44162D68-37DA-4F0C-9990-5F02DE0F1C57}"/>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EMG sensors are sampled at 200 Hz.</a:t>
            </a:r>
          </a:p>
          <a:p>
            <a:pPr marL="342900" indent="-342900">
              <a:spcBef>
                <a:spcPts val="0"/>
              </a:spcBef>
              <a:spcAft>
                <a:spcPts val="0"/>
              </a:spcAft>
              <a:buAutoNum type="arabicPeriod"/>
            </a:pPr>
            <a:r>
              <a:rPr lang="en-US" sz="1600" dirty="0"/>
              <a:t>The 9-axis IMU is sampled at 50 Hz. </a:t>
            </a:r>
          </a:p>
          <a:p>
            <a:pPr marL="342900" indent="-342900">
              <a:spcBef>
                <a:spcPts val="0"/>
              </a:spcBef>
              <a:spcAft>
                <a:spcPts val="0"/>
              </a:spcAft>
              <a:buAutoNum type="arabicPeriod"/>
            </a:pPr>
            <a:r>
              <a:rPr lang="en-US" sz="1600" dirty="0"/>
              <a:t>The EMG sensors produce pre-processed readings which range from -128 to 127. </a:t>
            </a:r>
          </a:p>
          <a:p>
            <a:pPr marL="342900" indent="-342900">
              <a:spcBef>
                <a:spcPts val="0"/>
              </a:spcBef>
              <a:spcAft>
                <a:spcPts val="0"/>
              </a:spcAft>
              <a:buAutoNum type="arabicPeriod"/>
            </a:pPr>
            <a:endParaRPr lang="en-US" sz="1600" dirty="0"/>
          </a:p>
        </p:txBody>
      </p:sp>
    </p:spTree>
    <p:extLst>
      <p:ext uri="{BB962C8B-B14F-4D97-AF65-F5344CB8AC3E}">
        <p14:creationId xmlns:p14="http://schemas.microsoft.com/office/powerpoint/2010/main" val="4167712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4DAC4-26FC-487E-84A3-0CFD7953372A}"/>
              </a:ext>
            </a:extLst>
          </p:cNvPr>
          <p:cNvSpPr>
            <a:spLocks noGrp="1"/>
          </p:cNvSpPr>
          <p:nvPr>
            <p:ph type="title"/>
          </p:nvPr>
        </p:nvSpPr>
        <p:spPr/>
        <p:txBody>
          <a:bodyPr/>
          <a:lstStyle/>
          <a:p>
            <a:r>
              <a:rPr lang="en-US" dirty="0" err="1"/>
              <a:t>Myo</a:t>
            </a:r>
            <a:r>
              <a:rPr lang="en-US" dirty="0"/>
              <a:t> Armband Used in Academia</a:t>
            </a:r>
          </a:p>
        </p:txBody>
      </p:sp>
      <p:sp>
        <p:nvSpPr>
          <p:cNvPr id="3" name="Content Placeholder 2">
            <a:extLst>
              <a:ext uri="{FF2B5EF4-FFF2-40B4-BE49-F238E27FC236}">
                <a16:creationId xmlns:a16="http://schemas.microsoft.com/office/drawing/2014/main" id="{ADDF35EA-371B-4674-BC27-B10FDC32458C}"/>
              </a:ext>
            </a:extLst>
          </p:cNvPr>
          <p:cNvSpPr>
            <a:spLocks noGrp="1"/>
          </p:cNvSpPr>
          <p:nvPr>
            <p:ph sz="quarter" idx="10"/>
          </p:nvPr>
        </p:nvSpPr>
        <p:spPr/>
        <p:txBody>
          <a:bodyPr/>
          <a:lstStyle/>
          <a:p>
            <a:endParaRPr lang="en-US" dirty="0"/>
          </a:p>
        </p:txBody>
      </p:sp>
      <p:sp>
        <p:nvSpPr>
          <p:cNvPr id="4" name="Rectangle 3">
            <a:extLst>
              <a:ext uri="{FF2B5EF4-FFF2-40B4-BE49-F238E27FC236}">
                <a16:creationId xmlns:a16="http://schemas.microsoft.com/office/drawing/2014/main" id="{6FCF13C2-B029-4BF2-A194-C48AD4E80EDB}"/>
              </a:ext>
            </a:extLst>
          </p:cNvPr>
          <p:cNvSpPr/>
          <p:nvPr/>
        </p:nvSpPr>
        <p:spPr>
          <a:xfrm>
            <a:off x="2747772" y="4926271"/>
            <a:ext cx="7747247" cy="261610"/>
          </a:xfrm>
          <a:prstGeom prst="rect">
            <a:avLst/>
          </a:prstGeom>
        </p:spPr>
        <p:txBody>
          <a:bodyPr wrap="square">
            <a:spAutoFit/>
          </a:bodyPr>
          <a:lstStyle/>
          <a:p>
            <a:r>
              <a:rPr lang="en-US" sz="1100" dirty="0"/>
              <a:t>From “Comparison of Six Electromyography Acquisition Setups on Hand Movement Classification Tasks” by </a:t>
            </a:r>
            <a:r>
              <a:rPr lang="en-US" sz="1100" dirty="0" err="1"/>
              <a:t>Pizzolato</a:t>
            </a:r>
            <a:r>
              <a:rPr lang="en-US" sz="1100" dirty="0"/>
              <a:t> et al. </a:t>
            </a:r>
          </a:p>
        </p:txBody>
      </p:sp>
      <p:pic>
        <p:nvPicPr>
          <p:cNvPr id="5" name="Picture 4">
            <a:extLst>
              <a:ext uri="{FF2B5EF4-FFF2-40B4-BE49-F238E27FC236}">
                <a16:creationId xmlns:a16="http://schemas.microsoft.com/office/drawing/2014/main" id="{B78328A5-8AF3-4B20-B552-1C411C23E228}"/>
              </a:ext>
            </a:extLst>
          </p:cNvPr>
          <p:cNvPicPr/>
          <p:nvPr/>
        </p:nvPicPr>
        <p:blipFill>
          <a:blip r:embed="rId2"/>
          <a:stretch>
            <a:fillRect/>
          </a:stretch>
        </p:blipFill>
        <p:spPr>
          <a:xfrm>
            <a:off x="3124200" y="2157095"/>
            <a:ext cx="5943600" cy="2543810"/>
          </a:xfrm>
          <a:prstGeom prst="rect">
            <a:avLst/>
          </a:prstGeom>
        </p:spPr>
      </p:pic>
    </p:spTree>
    <p:extLst>
      <p:ext uri="{BB962C8B-B14F-4D97-AF65-F5344CB8AC3E}">
        <p14:creationId xmlns:p14="http://schemas.microsoft.com/office/powerpoint/2010/main" val="2370022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A29F-DF3A-4F35-B872-17E978E733DF}"/>
              </a:ext>
            </a:extLst>
          </p:cNvPr>
          <p:cNvSpPr>
            <a:spLocks noGrp="1"/>
          </p:cNvSpPr>
          <p:nvPr>
            <p:ph type="title"/>
          </p:nvPr>
        </p:nvSpPr>
        <p:spPr/>
        <p:txBody>
          <a:bodyPr/>
          <a:lstStyle/>
          <a:p>
            <a:r>
              <a:rPr lang="en-US" dirty="0"/>
              <a:t>About Study by </a:t>
            </a:r>
            <a:r>
              <a:rPr lang="en-US" dirty="0" err="1"/>
              <a:t>Pizzolato</a:t>
            </a:r>
            <a:r>
              <a:rPr lang="en-US" dirty="0"/>
              <a:t> et al. </a:t>
            </a:r>
          </a:p>
        </p:txBody>
      </p:sp>
      <p:sp>
        <p:nvSpPr>
          <p:cNvPr id="6" name="Content Placeholder 2">
            <a:extLst>
              <a:ext uri="{FF2B5EF4-FFF2-40B4-BE49-F238E27FC236}">
                <a16:creationId xmlns:a16="http://schemas.microsoft.com/office/drawing/2014/main" id="{772EE795-3381-4544-9C04-CCB79FF86192}"/>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study wanted to classify 41 different hand movements.</a:t>
            </a:r>
          </a:p>
          <a:p>
            <a:pPr marL="342900" indent="-342900">
              <a:spcBef>
                <a:spcPts val="0"/>
              </a:spcBef>
              <a:spcAft>
                <a:spcPts val="0"/>
              </a:spcAft>
              <a:buAutoNum type="arabicPeriod"/>
            </a:pPr>
            <a:r>
              <a:rPr lang="en-US" sz="1600" dirty="0"/>
              <a:t>Two machine learning models were developed, each with a different algorithm. </a:t>
            </a:r>
          </a:p>
          <a:p>
            <a:pPr marL="342900" indent="-342900">
              <a:spcBef>
                <a:spcPts val="0"/>
              </a:spcBef>
              <a:spcAft>
                <a:spcPts val="0"/>
              </a:spcAft>
              <a:buAutoNum type="arabicPeriod"/>
            </a:pPr>
            <a:r>
              <a:rPr lang="en-US" sz="1600" dirty="0"/>
              <a:t>The models were trained with data from 4 different sensors. </a:t>
            </a:r>
          </a:p>
          <a:p>
            <a:pPr marL="342900" indent="-342900">
              <a:spcBef>
                <a:spcPts val="0"/>
              </a:spcBef>
              <a:spcAft>
                <a:spcPts val="0"/>
              </a:spcAft>
              <a:buAutoNum type="arabicPeriod"/>
            </a:pPr>
            <a:r>
              <a:rPr lang="en-US" sz="1600" dirty="0"/>
              <a:t>The performance of the models was used to compare the reliability of the sensors for gesture classification. </a:t>
            </a:r>
          </a:p>
          <a:p>
            <a:pPr marL="342900" indent="-342900">
              <a:spcBef>
                <a:spcPts val="0"/>
              </a:spcBef>
              <a:spcAft>
                <a:spcPts val="0"/>
              </a:spcAft>
              <a:buAutoNum type="arabicPeriod"/>
            </a:pPr>
            <a:endParaRPr lang="en-US" sz="1600" dirty="0"/>
          </a:p>
        </p:txBody>
      </p:sp>
    </p:spTree>
    <p:extLst>
      <p:ext uri="{BB962C8B-B14F-4D97-AF65-F5344CB8AC3E}">
        <p14:creationId xmlns:p14="http://schemas.microsoft.com/office/powerpoint/2010/main" val="2355690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0764-5D50-4821-B06E-809C112C15E0}"/>
              </a:ext>
            </a:extLst>
          </p:cNvPr>
          <p:cNvSpPr>
            <a:spLocks noGrp="1"/>
          </p:cNvSpPr>
          <p:nvPr>
            <p:ph type="title"/>
          </p:nvPr>
        </p:nvSpPr>
        <p:spPr/>
        <p:txBody>
          <a:bodyPr/>
          <a:lstStyle/>
          <a:p>
            <a:r>
              <a:rPr lang="en-US" dirty="0"/>
              <a:t>Results</a:t>
            </a:r>
          </a:p>
        </p:txBody>
      </p:sp>
      <p:sp>
        <p:nvSpPr>
          <p:cNvPr id="5" name="Content Placeholder 2">
            <a:extLst>
              <a:ext uri="{FF2B5EF4-FFF2-40B4-BE49-F238E27FC236}">
                <a16:creationId xmlns:a16="http://schemas.microsoft.com/office/drawing/2014/main" id="{1ADF8DB6-240E-413E-82D2-886424084CC2}"/>
              </a:ext>
            </a:extLst>
          </p:cNvPr>
          <p:cNvSpPr>
            <a:spLocks noGrp="1"/>
          </p:cNvSpPr>
          <p:nvPr>
            <p:ph sz="quarter" idx="10"/>
          </p:nvPr>
        </p:nvSpPr>
        <p:spPr>
          <a:xfrm>
            <a:off x="539496" y="1435607"/>
            <a:ext cx="11125762" cy="4441409"/>
          </a:xfrm>
        </p:spPr>
        <p:txBody>
          <a:bodyPr>
            <a:normAutofit/>
          </a:bodyPr>
          <a:lstStyle/>
          <a:p>
            <a:pPr>
              <a:spcBef>
                <a:spcPts val="0"/>
              </a:spcBef>
              <a:spcAft>
                <a:spcPts val="0"/>
              </a:spcAft>
            </a:pPr>
            <a:r>
              <a:rPr lang="en-US" sz="1600" dirty="0"/>
              <a:t>“The results of the standardized classification procedure are reported in Fig 5. As previously described, the results need to be compared only with </a:t>
            </a:r>
            <a:r>
              <a:rPr lang="en-US" sz="1600" dirty="0" err="1"/>
              <a:t>sEMG</a:t>
            </a:r>
            <a:r>
              <a:rPr lang="en-US" sz="1600" dirty="0"/>
              <a:t> classification problems targeting a similar number of classes with a balanced approach. The best results are obtained on the 2</a:t>
            </a:r>
            <a:r>
              <a:rPr lang="en-US" sz="1600" baseline="30000" dirty="0"/>
              <a:t>nd</a:t>
            </a:r>
            <a:r>
              <a:rPr lang="en-US" sz="1600" dirty="0"/>
              <a:t> dataset with the </a:t>
            </a:r>
            <a:r>
              <a:rPr lang="en-US" sz="1600" b="1" dirty="0" err="1"/>
              <a:t>Delsys</a:t>
            </a:r>
            <a:r>
              <a:rPr lang="en-US" sz="1600" b="1" dirty="0"/>
              <a:t> </a:t>
            </a:r>
            <a:r>
              <a:rPr lang="en-US" sz="1600" b="1" dirty="0" err="1"/>
              <a:t>Trigno</a:t>
            </a:r>
            <a:r>
              <a:rPr lang="en-US" sz="1600" b="1" dirty="0"/>
              <a:t> setup (74.01% ± 7.59% considering the matched group of 10 subjects, 72.25% ± 7.13% considering all 40 subjects)</a:t>
            </a:r>
            <a:r>
              <a:rPr lang="en-US" sz="1600" dirty="0"/>
              <a:t>. Comparable average accuracies are obtained in DB4 with the </a:t>
            </a:r>
            <a:r>
              <a:rPr lang="en-US" sz="1600" b="1" dirty="0" err="1"/>
              <a:t>Cometa</a:t>
            </a:r>
            <a:r>
              <a:rPr lang="en-US" sz="1600" b="1" dirty="0"/>
              <a:t> and </a:t>
            </a:r>
            <a:r>
              <a:rPr lang="en-US" sz="1600" b="1" dirty="0" err="1"/>
              <a:t>Dormo</a:t>
            </a:r>
            <a:r>
              <a:rPr lang="en-US" sz="1600" b="1" dirty="0"/>
              <a:t> acquisition setup (69.13% ± 7.77%)</a:t>
            </a:r>
            <a:r>
              <a:rPr lang="en-US" sz="1600" dirty="0"/>
              <a:t> and in DB5-All with the </a:t>
            </a:r>
            <a:r>
              <a:rPr lang="en-US" sz="1600" b="1" dirty="0"/>
              <a:t>double </a:t>
            </a:r>
            <a:r>
              <a:rPr lang="en-US" sz="1600" b="1" dirty="0" err="1"/>
              <a:t>Myo</a:t>
            </a:r>
            <a:r>
              <a:rPr lang="en-US" sz="1600" b="1" dirty="0"/>
              <a:t> acquisition setup (69.04% ± 5.24%)</a:t>
            </a:r>
            <a:r>
              <a:rPr lang="en-US" sz="1600" dirty="0"/>
              <a:t>.” [pp.13].</a:t>
            </a:r>
          </a:p>
          <a:p>
            <a:pPr>
              <a:spcBef>
                <a:spcPts val="0"/>
              </a:spcBef>
              <a:spcAft>
                <a:spcPts val="0"/>
              </a:spcAft>
            </a:pPr>
            <a:endParaRPr lang="en-US" sz="1600" dirty="0"/>
          </a:p>
        </p:txBody>
      </p:sp>
    </p:spTree>
    <p:extLst>
      <p:ext uri="{BB962C8B-B14F-4D97-AF65-F5344CB8AC3E}">
        <p14:creationId xmlns:p14="http://schemas.microsoft.com/office/powerpoint/2010/main" val="2996052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0D144-4248-41B6-898A-BDC0C0A95F3E}"/>
              </a:ext>
            </a:extLst>
          </p:cNvPr>
          <p:cNvSpPr>
            <a:spLocks noGrp="1"/>
          </p:cNvSpPr>
          <p:nvPr>
            <p:ph type="title"/>
          </p:nvPr>
        </p:nvSpPr>
        <p:spPr/>
        <p:txBody>
          <a:bodyPr/>
          <a:lstStyle/>
          <a:p>
            <a:r>
              <a:rPr lang="en-US" dirty="0"/>
              <a:t>Extracting Data from the </a:t>
            </a:r>
            <a:r>
              <a:rPr lang="en-US" dirty="0" err="1"/>
              <a:t>Myo</a:t>
            </a:r>
            <a:r>
              <a:rPr lang="en-US" dirty="0"/>
              <a:t> Armband</a:t>
            </a:r>
          </a:p>
        </p:txBody>
      </p:sp>
      <p:pic>
        <p:nvPicPr>
          <p:cNvPr id="6" name="Content Placeholder 5" descr="A close up of a logo&#10;&#10;Description automatically generated">
            <a:extLst>
              <a:ext uri="{FF2B5EF4-FFF2-40B4-BE49-F238E27FC236}">
                <a16:creationId xmlns:a16="http://schemas.microsoft.com/office/drawing/2014/main" id="{7BF6AF4C-2FD2-4B9F-846A-A2966E96D460}"/>
              </a:ext>
            </a:extLst>
          </p:cNvPr>
          <p:cNvPicPr>
            <a:picLocks noGrp="1" noChangeAspect="1"/>
          </p:cNvPicPr>
          <p:nvPr>
            <p:ph sz="quarter" idx="10"/>
          </p:nvPr>
        </p:nvPicPr>
        <p:blipFill>
          <a:blip r:embed="rId2"/>
          <a:stretch>
            <a:fillRect/>
          </a:stretch>
        </p:blipFill>
        <p:spPr>
          <a:xfrm>
            <a:off x="4757737" y="2566987"/>
            <a:ext cx="2676525" cy="1724025"/>
          </a:xfrm>
        </p:spPr>
      </p:pic>
    </p:spTree>
    <p:extLst>
      <p:ext uri="{BB962C8B-B14F-4D97-AF65-F5344CB8AC3E}">
        <p14:creationId xmlns:p14="http://schemas.microsoft.com/office/powerpoint/2010/main" val="33599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Background</a:t>
            </a:r>
          </a:p>
        </p:txBody>
      </p:sp>
      <p:sp>
        <p:nvSpPr>
          <p:cNvPr id="26" name="Content Placeholder 17">
            <a:extLst>
              <a:ext uri="{FF2B5EF4-FFF2-40B4-BE49-F238E27FC236}">
                <a16:creationId xmlns:a16="http://schemas.microsoft.com/office/drawing/2014/main" id="{D6E8C773-8632-432D-B958-F13C90D794B7}"/>
              </a:ext>
            </a:extLst>
          </p:cNvPr>
          <p:cNvSpPr txBox="1">
            <a:spLocks/>
          </p:cNvSpPr>
          <p:nvPr/>
        </p:nvSpPr>
        <p:spPr>
          <a:xfrm>
            <a:off x="521207" y="1599074"/>
            <a:ext cx="11105774" cy="39583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dirty="0">
                <a:latin typeface="Segoe UI" panose="020B0502040204020203" pitchFamily="34" charset="0"/>
                <a:cs typeface="Segoe UI" panose="020B0502040204020203" pitchFamily="34" charset="0"/>
              </a:rPr>
              <a:t> </a:t>
            </a:r>
          </a:p>
        </p:txBody>
      </p:sp>
      <p:sp>
        <p:nvSpPr>
          <p:cNvPr id="5" name="Content Placeholder 2">
            <a:extLst>
              <a:ext uri="{FF2B5EF4-FFF2-40B4-BE49-F238E27FC236}">
                <a16:creationId xmlns:a16="http://schemas.microsoft.com/office/drawing/2014/main" id="{37C9D1C2-02F7-491E-B791-AE7279F2B0FF}"/>
              </a:ext>
            </a:extLst>
          </p:cNvPr>
          <p:cNvSpPr>
            <a:spLocks noGrp="1"/>
          </p:cNvSpPr>
          <p:nvPr>
            <p:ph sz="quarter" idx="10"/>
          </p:nvPr>
        </p:nvSpPr>
        <p:spPr>
          <a:xfrm>
            <a:off x="539496" y="1435607"/>
            <a:ext cx="11125762" cy="4441409"/>
          </a:xfrm>
        </p:spPr>
        <p:txBody>
          <a:bodyPr>
            <a:normAutofit/>
          </a:bodyPr>
          <a:lstStyle/>
          <a:p>
            <a:pPr marL="228600" indent="-228600">
              <a:spcBef>
                <a:spcPts val="0"/>
              </a:spcBef>
              <a:spcAft>
                <a:spcPts val="0"/>
              </a:spcAft>
              <a:buAutoNum type="arabicPeriod"/>
            </a:pPr>
            <a:r>
              <a:rPr lang="en-US" sz="1600" dirty="0"/>
              <a:t>Deaf individuals experience worse </a:t>
            </a:r>
            <a:r>
              <a:rPr lang="en-US" sz="1600" b="1" dirty="0"/>
              <a:t>psychological</a:t>
            </a:r>
            <a:r>
              <a:rPr lang="en-US" sz="1600" dirty="0"/>
              <a:t> and </a:t>
            </a:r>
            <a:r>
              <a:rPr lang="en-US" sz="1600" b="1" dirty="0"/>
              <a:t>physical</a:t>
            </a:r>
            <a:r>
              <a:rPr lang="en-US" sz="1600" dirty="0"/>
              <a:t> health relative to their hearing counterparts (</a:t>
            </a:r>
            <a:r>
              <a:rPr lang="en-US" sz="1600" dirty="0" err="1"/>
              <a:t>Fellinger</a:t>
            </a:r>
            <a:r>
              <a:rPr lang="en-US" sz="1600" dirty="0"/>
              <a:t>, </a:t>
            </a:r>
            <a:r>
              <a:rPr lang="en-US" sz="1600" dirty="0" err="1"/>
              <a:t>Holzinger</a:t>
            </a:r>
            <a:r>
              <a:rPr lang="en-US" sz="1600" dirty="0"/>
              <a:t>, &amp; Pollard, 2012; </a:t>
            </a:r>
            <a:r>
              <a:rPr lang="en-US" sz="1600" dirty="0" err="1"/>
              <a:t>Fellinger</a:t>
            </a:r>
            <a:r>
              <a:rPr lang="en-US" sz="1600" dirty="0"/>
              <a:t>, </a:t>
            </a:r>
            <a:r>
              <a:rPr lang="en-US" sz="1600" dirty="0" err="1"/>
              <a:t>Holzinger</a:t>
            </a:r>
            <a:r>
              <a:rPr lang="en-US" sz="1600" dirty="0"/>
              <a:t>, </a:t>
            </a:r>
            <a:r>
              <a:rPr lang="en-US" sz="1600" dirty="0" err="1"/>
              <a:t>Sattel</a:t>
            </a:r>
            <a:r>
              <a:rPr lang="en-US" sz="1600" dirty="0"/>
              <a:t>, &amp; </a:t>
            </a:r>
            <a:r>
              <a:rPr lang="en-US" sz="1600" dirty="0" err="1"/>
              <a:t>Laucht</a:t>
            </a:r>
            <a:r>
              <a:rPr lang="en-US" sz="1600" dirty="0"/>
              <a:t>, 2008; </a:t>
            </a:r>
            <a:r>
              <a:rPr lang="en-US" sz="1600" dirty="0" err="1"/>
              <a:t>Kvam</a:t>
            </a:r>
            <a:r>
              <a:rPr lang="en-US" sz="1600" dirty="0"/>
              <a:t>, Loeb, &amp; </a:t>
            </a:r>
            <a:r>
              <a:rPr lang="en-US" sz="1600" dirty="0" err="1"/>
              <a:t>Tambs</a:t>
            </a:r>
            <a:r>
              <a:rPr lang="en-US" sz="1600" dirty="0"/>
              <a:t>, 2007; van </a:t>
            </a:r>
            <a:r>
              <a:rPr lang="en-US" sz="1600" dirty="0" err="1"/>
              <a:t>Eldik</a:t>
            </a:r>
            <a:r>
              <a:rPr lang="en-US" sz="1600" dirty="0"/>
              <a:t>, 2005; Van Gent, </a:t>
            </a:r>
            <a:r>
              <a:rPr lang="en-US" sz="1600" dirty="0" err="1"/>
              <a:t>Goedhart</a:t>
            </a:r>
            <a:r>
              <a:rPr lang="en-US" sz="1600" dirty="0"/>
              <a:t>, Hindley, &amp; </a:t>
            </a:r>
            <a:r>
              <a:rPr lang="en-US" sz="1600" dirty="0" err="1"/>
              <a:t>Treffers</a:t>
            </a:r>
            <a:r>
              <a:rPr lang="en-US" sz="1600" dirty="0"/>
              <a:t>, 2007). </a:t>
            </a:r>
          </a:p>
          <a:p>
            <a:pPr marL="228600" indent="-228600">
              <a:spcBef>
                <a:spcPts val="0"/>
              </a:spcBef>
              <a:spcAft>
                <a:spcPts val="0"/>
              </a:spcAft>
              <a:buAutoNum type="arabicPeriod"/>
            </a:pPr>
            <a:r>
              <a:rPr lang="en-US" sz="1600" b="1" dirty="0"/>
              <a:t>Higher</a:t>
            </a:r>
            <a:r>
              <a:rPr lang="en-US" sz="1600" dirty="0"/>
              <a:t> rates of </a:t>
            </a:r>
            <a:r>
              <a:rPr lang="en-US" sz="1600" b="1" dirty="0"/>
              <a:t>impulse control disorders</a:t>
            </a:r>
            <a:r>
              <a:rPr lang="en-US" sz="1600" dirty="0"/>
              <a:t>, </a:t>
            </a:r>
            <a:r>
              <a:rPr lang="en-US" sz="1600" b="1" dirty="0"/>
              <a:t>depressive symptoms</a:t>
            </a:r>
            <a:r>
              <a:rPr lang="en-US" sz="1600" dirty="0"/>
              <a:t>, and </a:t>
            </a:r>
            <a:r>
              <a:rPr lang="en-US" sz="1600" b="1" dirty="0"/>
              <a:t>developmental disorders</a:t>
            </a:r>
            <a:r>
              <a:rPr lang="en-US" sz="1600" dirty="0"/>
              <a:t> have been recorded in deaf populations (</a:t>
            </a:r>
            <a:r>
              <a:rPr lang="en-US" sz="1600" dirty="0" err="1"/>
              <a:t>Fellinger</a:t>
            </a:r>
            <a:r>
              <a:rPr lang="en-US" sz="1600" dirty="0"/>
              <a:t> et al., 2012). </a:t>
            </a:r>
          </a:p>
          <a:p>
            <a:pPr marL="228600" indent="-228600">
              <a:spcBef>
                <a:spcPts val="0"/>
              </a:spcBef>
              <a:spcAft>
                <a:spcPts val="0"/>
              </a:spcAft>
              <a:buAutoNum type="arabicPeriod"/>
            </a:pPr>
            <a:r>
              <a:rPr lang="en-US" sz="1600" dirty="0"/>
              <a:t>Similarly, deaf individuals report </a:t>
            </a:r>
            <a:r>
              <a:rPr lang="en-US" sz="1600" b="1" dirty="0"/>
              <a:t>worse</a:t>
            </a:r>
            <a:r>
              <a:rPr lang="en-US" sz="1600" dirty="0"/>
              <a:t> rates of </a:t>
            </a:r>
            <a:r>
              <a:rPr lang="en-US" sz="1600" b="1" dirty="0"/>
              <a:t>physical well-being</a:t>
            </a:r>
            <a:r>
              <a:rPr lang="en-US" sz="1600" dirty="0"/>
              <a:t> and are </a:t>
            </a:r>
            <a:r>
              <a:rPr lang="en-US" sz="1600" b="1" dirty="0"/>
              <a:t>less likely</a:t>
            </a:r>
            <a:r>
              <a:rPr lang="en-US" sz="1600" dirty="0"/>
              <a:t> to utilize health care systems than hearing individuals (Alexander, Ladd, &amp; Powell, 2012; Barnett &amp; Franks, 2002; Barnett, McKee, Smith, &amp; Pearson, 2011; Pick, 2013)</a:t>
            </a:r>
          </a:p>
          <a:p>
            <a:pPr marL="228600" indent="-228600">
              <a:spcBef>
                <a:spcPts val="0"/>
              </a:spcBef>
              <a:spcAft>
                <a:spcPts val="0"/>
              </a:spcAft>
              <a:buAutoNum type="arabicPeriod"/>
            </a:pPr>
            <a:endParaRPr lang="en-US" sz="1600" dirty="0"/>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BE5E-072E-4A17-A658-1372155A0E15}"/>
              </a:ext>
            </a:extLst>
          </p:cNvPr>
          <p:cNvSpPr>
            <a:spLocks noGrp="1"/>
          </p:cNvSpPr>
          <p:nvPr>
            <p:ph type="title"/>
          </p:nvPr>
        </p:nvSpPr>
        <p:spPr/>
        <p:txBody>
          <a:bodyPr>
            <a:normAutofit fontScale="90000"/>
          </a:bodyPr>
          <a:lstStyle/>
          <a:p>
            <a:r>
              <a:rPr lang="en-US" dirty="0"/>
              <a:t>Data Extraction through Bluetooth / </a:t>
            </a:r>
            <a:r>
              <a:rPr lang="en-US" dirty="0" err="1"/>
              <a:t>Myo</a:t>
            </a:r>
            <a:r>
              <a:rPr lang="en-US" dirty="0"/>
              <a:t> Python</a:t>
            </a:r>
          </a:p>
        </p:txBody>
      </p:sp>
      <p:sp>
        <p:nvSpPr>
          <p:cNvPr id="4" name="Content Placeholder 2">
            <a:extLst>
              <a:ext uri="{FF2B5EF4-FFF2-40B4-BE49-F238E27FC236}">
                <a16:creationId xmlns:a16="http://schemas.microsoft.com/office/drawing/2014/main" id="{D7846794-9E87-4C4E-AC14-86131423E73B}"/>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a:t>
            </a:r>
            <a:r>
              <a:rPr lang="en-US" sz="1600" dirty="0" err="1"/>
              <a:t>Myo</a:t>
            </a:r>
            <a:r>
              <a:rPr lang="en-US" sz="1600" dirty="0"/>
              <a:t> armband comes with a Bluetooth USB that can be plugged in to a computing device. </a:t>
            </a:r>
          </a:p>
          <a:p>
            <a:pPr marL="342900" indent="-342900">
              <a:spcBef>
                <a:spcPts val="0"/>
              </a:spcBef>
              <a:spcAft>
                <a:spcPts val="0"/>
              </a:spcAft>
              <a:buAutoNum type="arabicPeriod"/>
            </a:pPr>
            <a:r>
              <a:rPr lang="en-US" sz="1600" dirty="0"/>
              <a:t>The </a:t>
            </a:r>
            <a:r>
              <a:rPr lang="en-US" sz="1600" dirty="0" err="1"/>
              <a:t>Myo</a:t>
            </a:r>
            <a:r>
              <a:rPr lang="en-US" sz="1600" dirty="0"/>
              <a:t> Python library has functions to allow EMG and orientation data to be acquired from </a:t>
            </a:r>
            <a:r>
              <a:rPr lang="en-US" sz="1600" dirty="0" err="1"/>
              <a:t>Myo</a:t>
            </a:r>
            <a:r>
              <a:rPr lang="en-US" sz="1600" dirty="0"/>
              <a:t> armband via Bluetooth.  </a:t>
            </a:r>
          </a:p>
        </p:txBody>
      </p:sp>
    </p:spTree>
    <p:extLst>
      <p:ext uri="{BB962C8B-B14F-4D97-AF65-F5344CB8AC3E}">
        <p14:creationId xmlns:p14="http://schemas.microsoft.com/office/powerpoint/2010/main" val="3552749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6DE2-8A03-46F3-A07E-10AC2C0293C6}"/>
              </a:ext>
            </a:extLst>
          </p:cNvPr>
          <p:cNvSpPr>
            <a:spLocks noGrp="1"/>
          </p:cNvSpPr>
          <p:nvPr>
            <p:ph type="title"/>
          </p:nvPr>
        </p:nvSpPr>
        <p:spPr/>
        <p:txBody>
          <a:bodyPr/>
          <a:lstStyle/>
          <a:p>
            <a:r>
              <a:rPr lang="en-US" dirty="0"/>
              <a:t>Data-Logging with </a:t>
            </a:r>
            <a:r>
              <a:rPr lang="en-US" dirty="0" err="1"/>
              <a:t>Myo</a:t>
            </a:r>
            <a:r>
              <a:rPr lang="en-US" dirty="0"/>
              <a:t> Python (Flowchart)</a:t>
            </a:r>
          </a:p>
        </p:txBody>
      </p:sp>
      <p:pic>
        <p:nvPicPr>
          <p:cNvPr id="5" name="Content Placeholder 4" descr="A close up of a map&#10;&#10;Description automatically generated">
            <a:extLst>
              <a:ext uri="{FF2B5EF4-FFF2-40B4-BE49-F238E27FC236}">
                <a16:creationId xmlns:a16="http://schemas.microsoft.com/office/drawing/2014/main" id="{5F836EB5-ADFD-48E9-AF36-7E030C85D983}"/>
              </a:ext>
            </a:extLst>
          </p:cNvPr>
          <p:cNvPicPr>
            <a:picLocks noGrp="1" noChangeAspect="1"/>
          </p:cNvPicPr>
          <p:nvPr>
            <p:ph sz="quarter" idx="10"/>
          </p:nvPr>
        </p:nvPicPr>
        <p:blipFill>
          <a:blip r:embed="rId2"/>
          <a:stretch>
            <a:fillRect/>
          </a:stretch>
        </p:blipFill>
        <p:spPr>
          <a:xfrm>
            <a:off x="4429125" y="1566862"/>
            <a:ext cx="3333750" cy="3724275"/>
          </a:xfrm>
        </p:spPr>
      </p:pic>
    </p:spTree>
    <p:extLst>
      <p:ext uri="{BB962C8B-B14F-4D97-AF65-F5344CB8AC3E}">
        <p14:creationId xmlns:p14="http://schemas.microsoft.com/office/powerpoint/2010/main" val="32829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F016-0567-44E6-87AB-075B7638A0FB}"/>
              </a:ext>
            </a:extLst>
          </p:cNvPr>
          <p:cNvSpPr>
            <a:spLocks noGrp="1"/>
          </p:cNvSpPr>
          <p:nvPr>
            <p:ph type="title"/>
          </p:nvPr>
        </p:nvSpPr>
        <p:spPr/>
        <p:txBody>
          <a:bodyPr/>
          <a:lstStyle/>
          <a:p>
            <a:r>
              <a:rPr lang="en-US" dirty="0"/>
              <a:t>Data-Logging (Implementation)</a:t>
            </a:r>
          </a:p>
        </p:txBody>
      </p:sp>
      <p:sp>
        <p:nvSpPr>
          <p:cNvPr id="3" name="Content Placeholder 2">
            <a:extLst>
              <a:ext uri="{FF2B5EF4-FFF2-40B4-BE49-F238E27FC236}">
                <a16:creationId xmlns:a16="http://schemas.microsoft.com/office/drawing/2014/main" id="{9CF2BE2F-FD25-4DE5-BEB0-EC30D9191B44}"/>
              </a:ext>
            </a:extLst>
          </p:cNvPr>
          <p:cNvSpPr>
            <a:spLocks noGrp="1"/>
          </p:cNvSpPr>
          <p:nvPr>
            <p:ph sz="quarter" idx="10"/>
          </p:nvPr>
        </p:nvSpPr>
        <p:spPr/>
        <p:txBody>
          <a:bodyPr/>
          <a:lstStyle/>
          <a:p>
            <a:endParaRPr lang="en-US"/>
          </a:p>
        </p:txBody>
      </p:sp>
      <p:sp>
        <p:nvSpPr>
          <p:cNvPr id="5" name="Rectangle 1">
            <a:extLst>
              <a:ext uri="{FF2B5EF4-FFF2-40B4-BE49-F238E27FC236}">
                <a16:creationId xmlns:a16="http://schemas.microsoft.com/office/drawing/2014/main" id="{19CAA70F-D211-4AAC-A8B2-B451BF4DB502}"/>
              </a:ext>
            </a:extLst>
          </p:cNvPr>
          <p:cNvSpPr>
            <a:spLocks noChangeArrowheads="1"/>
          </p:cNvSpPr>
          <p:nvPr/>
        </p:nvSpPr>
        <p:spPr bwMode="auto">
          <a:xfrm>
            <a:off x="3617976" y="2031739"/>
            <a:ext cx="4956048" cy="278537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self.orientation</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self.emg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orientation data. </a:t>
            </a:r>
            <a:b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for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element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in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self.orientation</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quaternions_read.append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(element)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instances_quat</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instances_quat</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b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instances_quat</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quat_w.write</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quat_i.write</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quat_j.write</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quat_k.write</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EMG data.             </a:t>
            </a:r>
            <a:b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for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element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in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self.emg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emg_read.append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(element)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b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emgPod_1.write(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emgPod_2.write(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emgPod_3.write(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emgPod_4.write(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emgPod_5.write(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emgPod_6.write(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emgPod_7.write(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emgPod_8.write(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659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113E0-6E23-43D4-B6B1-75292CAF5E54}"/>
              </a:ext>
            </a:extLst>
          </p:cNvPr>
          <p:cNvSpPr>
            <a:spLocks noGrp="1"/>
          </p:cNvSpPr>
          <p:nvPr>
            <p:ph type="title"/>
          </p:nvPr>
        </p:nvSpPr>
        <p:spPr>
          <a:xfrm>
            <a:off x="521207" y="448056"/>
            <a:ext cx="9368517" cy="635020"/>
          </a:xfrm>
        </p:spPr>
        <p:txBody>
          <a:bodyPr>
            <a:normAutofit/>
          </a:bodyPr>
          <a:lstStyle/>
          <a:p>
            <a:r>
              <a:rPr lang="en-US" dirty="0"/>
              <a:t>Format Data for Use in Neural Network (Flowchart)</a:t>
            </a:r>
          </a:p>
        </p:txBody>
      </p:sp>
      <p:pic>
        <p:nvPicPr>
          <p:cNvPr id="5" name="Content Placeholder 4" descr="A close up of text on a white background&#10;&#10;Description automatically generated">
            <a:extLst>
              <a:ext uri="{FF2B5EF4-FFF2-40B4-BE49-F238E27FC236}">
                <a16:creationId xmlns:a16="http://schemas.microsoft.com/office/drawing/2014/main" id="{905CC535-BFD9-49C0-B3E3-AA97D8144176}"/>
              </a:ext>
            </a:extLst>
          </p:cNvPr>
          <p:cNvPicPr>
            <a:picLocks noGrp="1" noChangeAspect="1"/>
          </p:cNvPicPr>
          <p:nvPr>
            <p:ph sz="quarter" idx="10"/>
          </p:nvPr>
        </p:nvPicPr>
        <p:blipFill>
          <a:blip r:embed="rId2"/>
          <a:stretch>
            <a:fillRect/>
          </a:stretch>
        </p:blipFill>
        <p:spPr>
          <a:xfrm>
            <a:off x="3887787" y="1805447"/>
            <a:ext cx="4416425" cy="3247106"/>
          </a:xfrm>
        </p:spPr>
      </p:pic>
    </p:spTree>
    <p:extLst>
      <p:ext uri="{BB962C8B-B14F-4D97-AF65-F5344CB8AC3E}">
        <p14:creationId xmlns:p14="http://schemas.microsoft.com/office/powerpoint/2010/main" val="162728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E830-C990-40AE-AEAE-1FCD236B61D3}"/>
              </a:ext>
            </a:extLst>
          </p:cNvPr>
          <p:cNvSpPr>
            <a:spLocks noGrp="1"/>
          </p:cNvSpPr>
          <p:nvPr>
            <p:ph type="title"/>
          </p:nvPr>
        </p:nvSpPr>
        <p:spPr>
          <a:xfrm>
            <a:off x="521207" y="448056"/>
            <a:ext cx="8738203" cy="635020"/>
          </a:xfrm>
        </p:spPr>
        <p:txBody>
          <a:bodyPr>
            <a:normAutofit/>
          </a:bodyPr>
          <a:lstStyle/>
          <a:p>
            <a:r>
              <a:rPr lang="en-US" dirty="0"/>
              <a:t>Format Data for Use in Neural Network (Implementation)</a:t>
            </a:r>
          </a:p>
        </p:txBody>
      </p:sp>
      <p:sp>
        <p:nvSpPr>
          <p:cNvPr id="3" name="Content Placeholder 2">
            <a:extLst>
              <a:ext uri="{FF2B5EF4-FFF2-40B4-BE49-F238E27FC236}">
                <a16:creationId xmlns:a16="http://schemas.microsoft.com/office/drawing/2014/main" id="{E2DC3FB4-5D08-4178-81D5-F31BDE3D817A}"/>
              </a:ext>
            </a:extLst>
          </p:cNvPr>
          <p:cNvSpPr>
            <a:spLocks noGrp="1"/>
          </p:cNvSpPr>
          <p:nvPr>
            <p:ph sz="quarter" idx="10"/>
          </p:nvPr>
        </p:nvSpPr>
        <p:spPr/>
        <p:txBody>
          <a:bodyPr/>
          <a:lstStyle/>
          <a:p>
            <a:endParaRPr lang="en-US"/>
          </a:p>
        </p:txBody>
      </p:sp>
      <p:sp>
        <p:nvSpPr>
          <p:cNvPr id="5" name="Rectangle 1">
            <a:extLst>
              <a:ext uri="{FF2B5EF4-FFF2-40B4-BE49-F238E27FC236}">
                <a16:creationId xmlns:a16="http://schemas.microsoft.com/office/drawing/2014/main" id="{1C526077-4A62-4EF3-9680-8EB388B3A8CE}"/>
              </a:ext>
            </a:extLst>
          </p:cNvPr>
          <p:cNvSpPr>
            <a:spLocks noChangeArrowheads="1"/>
          </p:cNvSpPr>
          <p:nvPr/>
        </p:nvSpPr>
        <p:spPr bwMode="auto">
          <a:xfrm>
            <a:off x="2345184" y="2085600"/>
            <a:ext cx="7501631"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for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paths </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in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main_paths:</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for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in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tqdm(</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range</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(count)):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loads all data.</a:t>
            </a:r>
            <a:b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emgPod1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emgPod2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emgPod3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2</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2</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emgPod4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3</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3</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emgPod5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4</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4</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emgPod6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5</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5</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emgPod7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6</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6</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emgPod8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7</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7</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quaternion_i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8</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8</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quaternion_j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9</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9</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quaternion_k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10</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10</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quaternion_w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stacks data element-wise. </a:t>
            </a:r>
            <a:b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stacked_data = np.dstack((emgPod1</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emgPod2</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emgPod3</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emgPod4</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emgPod5</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emgPod6</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emgPod7</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emgPod8</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quaternion_i</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quaternion_j</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quaternion_k</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quaternion_w))</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appends solutions to corresponding data samples. </a:t>
            </a:r>
            <a:b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training_data.append([stacked_data</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gestureAsIndex])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436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3E97-6B40-4319-9F32-E6EC6268503C}"/>
              </a:ext>
            </a:extLst>
          </p:cNvPr>
          <p:cNvSpPr>
            <a:spLocks noGrp="1"/>
          </p:cNvSpPr>
          <p:nvPr>
            <p:ph type="title"/>
          </p:nvPr>
        </p:nvSpPr>
        <p:spPr/>
        <p:txBody>
          <a:bodyPr/>
          <a:lstStyle/>
          <a:p>
            <a:r>
              <a:rPr lang="en-US" dirty="0"/>
              <a:t>Task 2: Neural Network Design</a:t>
            </a:r>
          </a:p>
        </p:txBody>
      </p:sp>
      <p:sp>
        <p:nvSpPr>
          <p:cNvPr id="5" name="Content Placeholder 2">
            <a:extLst>
              <a:ext uri="{FF2B5EF4-FFF2-40B4-BE49-F238E27FC236}">
                <a16:creationId xmlns:a16="http://schemas.microsoft.com/office/drawing/2014/main" id="{3F523DD3-95AA-4B06-9BAB-DE25EE8F0B24}"/>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Subtask 2.1: Propose a data visualization method for sensor data.</a:t>
            </a:r>
          </a:p>
          <a:p>
            <a:pPr marL="342900" indent="-342900">
              <a:spcBef>
                <a:spcPts val="0"/>
              </a:spcBef>
              <a:spcAft>
                <a:spcPts val="0"/>
              </a:spcAft>
              <a:buAutoNum type="arabicPeriod"/>
            </a:pPr>
            <a:r>
              <a:rPr lang="en-US" sz="1600" dirty="0"/>
              <a:t>Subtask 2.2: Determine a suitable neural network architecture for the project. </a:t>
            </a:r>
          </a:p>
          <a:p>
            <a:pPr marL="342900" indent="-342900">
              <a:spcBef>
                <a:spcPts val="0"/>
              </a:spcBef>
              <a:spcAft>
                <a:spcPts val="0"/>
              </a:spcAft>
              <a:buAutoNum type="arabicPeriod"/>
            </a:pPr>
            <a:r>
              <a:rPr lang="en-US" sz="1600" dirty="0"/>
              <a:t>Subtask 2.3: Verify the feasibility of the proposed data visualization method and neural network architecture.</a:t>
            </a:r>
          </a:p>
          <a:p>
            <a:pPr>
              <a:spcBef>
                <a:spcPts val="0"/>
              </a:spcBef>
              <a:spcAft>
                <a:spcPts val="0"/>
              </a:spcAft>
            </a:pPr>
            <a:endParaRPr lang="en-US" sz="1600" dirty="0"/>
          </a:p>
        </p:txBody>
      </p:sp>
    </p:spTree>
    <p:extLst>
      <p:ext uri="{BB962C8B-B14F-4D97-AF65-F5344CB8AC3E}">
        <p14:creationId xmlns:p14="http://schemas.microsoft.com/office/powerpoint/2010/main" val="279725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34D-7701-4439-B69C-3B99494DAE17}"/>
              </a:ext>
            </a:extLst>
          </p:cNvPr>
          <p:cNvSpPr>
            <a:spLocks noGrp="1"/>
          </p:cNvSpPr>
          <p:nvPr>
            <p:ph type="title"/>
          </p:nvPr>
        </p:nvSpPr>
        <p:spPr/>
        <p:txBody>
          <a:bodyPr/>
          <a:lstStyle/>
          <a:p>
            <a:r>
              <a:rPr lang="en-US" dirty="0"/>
              <a:t>Neural Network Overview</a:t>
            </a:r>
          </a:p>
        </p:txBody>
      </p:sp>
      <p:pic>
        <p:nvPicPr>
          <p:cNvPr id="1026" name="Picture 2" descr="The Artificial Neural Networks handbook: Part 1 - Coinmonks - Medium">
            <a:extLst>
              <a:ext uri="{FF2B5EF4-FFF2-40B4-BE49-F238E27FC236}">
                <a16:creationId xmlns:a16="http://schemas.microsoft.com/office/drawing/2014/main" id="{3C655D47-8F47-4293-A772-55D3F8937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69" y="1714164"/>
            <a:ext cx="4056062" cy="3429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685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05E9-D3DC-43ED-97BA-4A83C099347A}"/>
              </a:ext>
            </a:extLst>
          </p:cNvPr>
          <p:cNvSpPr>
            <a:spLocks noGrp="1"/>
          </p:cNvSpPr>
          <p:nvPr>
            <p:ph type="title"/>
          </p:nvPr>
        </p:nvSpPr>
        <p:spPr/>
        <p:txBody>
          <a:bodyPr/>
          <a:lstStyle/>
          <a:p>
            <a:r>
              <a:rPr lang="en-US" dirty="0"/>
              <a:t>Neural Network Overview</a:t>
            </a:r>
          </a:p>
        </p:txBody>
      </p:sp>
      <p:sp>
        <p:nvSpPr>
          <p:cNvPr id="4" name="Content Placeholder 2">
            <a:extLst>
              <a:ext uri="{FF2B5EF4-FFF2-40B4-BE49-F238E27FC236}">
                <a16:creationId xmlns:a16="http://schemas.microsoft.com/office/drawing/2014/main" id="{C44812B5-8479-452A-B7E7-77D737AE70AB}"/>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Neural network = mathematical model of the human brain.</a:t>
            </a:r>
          </a:p>
          <a:p>
            <a:pPr marL="342900" indent="-342900">
              <a:spcBef>
                <a:spcPts val="0"/>
              </a:spcBef>
              <a:spcAft>
                <a:spcPts val="0"/>
              </a:spcAft>
              <a:buAutoNum type="arabicPeriod"/>
            </a:pPr>
            <a:r>
              <a:rPr lang="en-US" sz="1600" dirty="0"/>
              <a:t>The brain lobes = layers in a neural network.</a:t>
            </a:r>
          </a:p>
          <a:p>
            <a:pPr marL="342900" indent="-342900">
              <a:spcBef>
                <a:spcPts val="0"/>
              </a:spcBef>
              <a:spcAft>
                <a:spcPts val="0"/>
              </a:spcAft>
              <a:buAutoNum type="arabicPeriod"/>
            </a:pPr>
            <a:r>
              <a:rPr lang="en-US" sz="1600" dirty="0"/>
              <a:t>Neurons = nodes in a neural network.</a:t>
            </a:r>
          </a:p>
          <a:p>
            <a:pPr marL="342900" indent="-342900">
              <a:spcBef>
                <a:spcPts val="0"/>
              </a:spcBef>
              <a:spcAft>
                <a:spcPts val="0"/>
              </a:spcAft>
              <a:buAutoNum type="arabicPeriod"/>
            </a:pPr>
            <a:r>
              <a:rPr lang="en-US" sz="1600" dirty="0"/>
              <a:t>Brain processes and interprets information in </a:t>
            </a:r>
            <a:r>
              <a:rPr lang="en-US" sz="1600" b="1" dirty="0"/>
              <a:t>five</a:t>
            </a:r>
            <a:r>
              <a:rPr lang="en-US" sz="1600" dirty="0"/>
              <a:t> ways (by taste, sound, touch, smell, and sight).</a:t>
            </a:r>
          </a:p>
          <a:p>
            <a:pPr marL="342900" indent="-342900">
              <a:spcBef>
                <a:spcPts val="0"/>
              </a:spcBef>
              <a:spcAft>
                <a:spcPts val="0"/>
              </a:spcAft>
              <a:buAutoNum type="arabicPeriod"/>
            </a:pPr>
            <a:r>
              <a:rPr lang="en-US" sz="1600" dirty="0"/>
              <a:t>Neural network processes and interprets information in </a:t>
            </a:r>
            <a:r>
              <a:rPr lang="en-US" sz="1600" b="1" dirty="0"/>
              <a:t>one</a:t>
            </a:r>
            <a:r>
              <a:rPr lang="en-US" sz="1600" dirty="0"/>
              <a:t> way: numerically. </a:t>
            </a:r>
          </a:p>
        </p:txBody>
      </p:sp>
    </p:spTree>
    <p:extLst>
      <p:ext uri="{BB962C8B-B14F-4D97-AF65-F5344CB8AC3E}">
        <p14:creationId xmlns:p14="http://schemas.microsoft.com/office/powerpoint/2010/main" val="320606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ABCE-ED65-4043-8AEA-FAC76D70B0C4}"/>
              </a:ext>
            </a:extLst>
          </p:cNvPr>
          <p:cNvSpPr>
            <a:spLocks noGrp="1"/>
          </p:cNvSpPr>
          <p:nvPr>
            <p:ph type="title"/>
          </p:nvPr>
        </p:nvSpPr>
        <p:spPr/>
        <p:txBody>
          <a:bodyPr/>
          <a:lstStyle/>
          <a:p>
            <a:r>
              <a:rPr lang="en-US" dirty="0"/>
              <a:t>How the Neural Network Works</a:t>
            </a:r>
          </a:p>
        </p:txBody>
      </p:sp>
      <p:pic>
        <p:nvPicPr>
          <p:cNvPr id="10" name="Content Placeholder 9" descr="A picture containing screenshot&#10;&#10;Description automatically generated">
            <a:extLst>
              <a:ext uri="{FF2B5EF4-FFF2-40B4-BE49-F238E27FC236}">
                <a16:creationId xmlns:a16="http://schemas.microsoft.com/office/drawing/2014/main" id="{321169F1-A37F-4E38-9FAF-223D2BD66472}"/>
              </a:ext>
            </a:extLst>
          </p:cNvPr>
          <p:cNvPicPr>
            <a:picLocks noGrp="1" noChangeAspect="1"/>
          </p:cNvPicPr>
          <p:nvPr>
            <p:ph sz="quarter" idx="10"/>
          </p:nvPr>
        </p:nvPicPr>
        <p:blipFill>
          <a:blip r:embed="rId2"/>
          <a:stretch>
            <a:fillRect/>
          </a:stretch>
        </p:blipFill>
        <p:spPr>
          <a:xfrm>
            <a:off x="4805362" y="2090737"/>
            <a:ext cx="2581275" cy="2676525"/>
          </a:xfrm>
        </p:spPr>
      </p:pic>
    </p:spTree>
    <p:extLst>
      <p:ext uri="{BB962C8B-B14F-4D97-AF65-F5344CB8AC3E}">
        <p14:creationId xmlns:p14="http://schemas.microsoft.com/office/powerpoint/2010/main" val="3393727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80AB4-E326-4078-95D4-0DD2E0C178E5}"/>
              </a:ext>
            </a:extLst>
          </p:cNvPr>
          <p:cNvSpPr>
            <a:spLocks noGrp="1"/>
          </p:cNvSpPr>
          <p:nvPr>
            <p:ph type="title"/>
          </p:nvPr>
        </p:nvSpPr>
        <p:spPr>
          <a:xfrm>
            <a:off x="521207" y="448055"/>
            <a:ext cx="8755958" cy="706041"/>
          </a:xfrm>
        </p:spPr>
        <p:txBody>
          <a:bodyPr>
            <a:normAutofit fontScale="90000"/>
          </a:bodyPr>
          <a:lstStyle/>
          <a:p>
            <a:r>
              <a:rPr lang="en-US" dirty="0"/>
              <a:t>Weights and Activation Function / Correlation to the Brain</a:t>
            </a:r>
          </a:p>
        </p:txBody>
      </p:sp>
      <p:sp>
        <p:nvSpPr>
          <p:cNvPr id="4" name="Content Placeholder 2">
            <a:extLst>
              <a:ext uri="{FF2B5EF4-FFF2-40B4-BE49-F238E27FC236}">
                <a16:creationId xmlns:a16="http://schemas.microsoft.com/office/drawing/2014/main" id="{45EE9E48-5B22-41C0-8D6B-5405E23553FF}"/>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Weight = the strength of connections between neurons. </a:t>
            </a:r>
          </a:p>
          <a:p>
            <a:pPr marL="342900" indent="-342900">
              <a:spcBef>
                <a:spcPts val="0"/>
              </a:spcBef>
              <a:spcAft>
                <a:spcPts val="0"/>
              </a:spcAft>
              <a:buAutoNum type="arabicPeriod"/>
            </a:pPr>
            <a:r>
              <a:rPr lang="en-US" sz="1600" dirty="0"/>
              <a:t>Activation function = the rate of action potential (determines if a neuron transmits information, and how fast it transmits said information). </a:t>
            </a:r>
          </a:p>
          <a:p>
            <a:pPr>
              <a:spcBef>
                <a:spcPts val="0"/>
              </a:spcBef>
              <a:spcAft>
                <a:spcPts val="0"/>
              </a:spcAft>
            </a:pPr>
            <a:endParaRPr lang="en-US" sz="1600" dirty="0"/>
          </a:p>
        </p:txBody>
      </p:sp>
    </p:spTree>
    <p:extLst>
      <p:ext uri="{BB962C8B-B14F-4D97-AF65-F5344CB8AC3E}">
        <p14:creationId xmlns:p14="http://schemas.microsoft.com/office/powerpoint/2010/main" val="2871890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Objective</a:t>
            </a:r>
          </a:p>
        </p:txBody>
      </p:sp>
      <p:sp>
        <p:nvSpPr>
          <p:cNvPr id="38" name="Content Placeholder 17"/>
          <p:cNvSpPr txBox="1">
            <a:spLocks/>
          </p:cNvSpPr>
          <p:nvPr/>
        </p:nvSpPr>
        <p:spPr>
          <a:xfrm>
            <a:off x="523974" y="3071641"/>
            <a:ext cx="11144051" cy="35735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Aft>
                <a:spcPts val="600"/>
              </a:spcAft>
              <a:buNone/>
              <a:defRPr/>
            </a:pPr>
            <a:r>
              <a:rPr lang="en-US" sz="1800" dirty="0">
                <a:latin typeface="Segoe UI" panose="020B0502040204020203" pitchFamily="34" charset="0"/>
                <a:cs typeface="Segoe UI" panose="020B0502040204020203" pitchFamily="34" charset="0"/>
              </a:rPr>
              <a:t>To </a:t>
            </a:r>
            <a:r>
              <a:rPr lang="en-US" sz="1800" b="1" dirty="0">
                <a:latin typeface="Segoe UI" panose="020B0502040204020203" pitchFamily="34" charset="0"/>
                <a:cs typeface="Segoe UI" panose="020B0502040204020203" pitchFamily="34" charset="0"/>
              </a:rPr>
              <a:t>design</a:t>
            </a:r>
            <a:r>
              <a:rPr lang="en-US" sz="1800" dirty="0">
                <a:latin typeface="Segoe UI" panose="020B0502040204020203" pitchFamily="34" charset="0"/>
                <a:cs typeface="Segoe UI" panose="020B0502040204020203" pitchFamily="34" charset="0"/>
              </a:rPr>
              <a:t> a smart ASL translator that will help facilitate basic conversations between the deaf and non-deaf.  </a:t>
            </a: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4628-35FD-414A-A33C-0DA34E7E2AD4}"/>
              </a:ext>
            </a:extLst>
          </p:cNvPr>
          <p:cNvSpPr>
            <a:spLocks noGrp="1"/>
          </p:cNvSpPr>
          <p:nvPr>
            <p:ph type="title"/>
          </p:nvPr>
        </p:nvSpPr>
        <p:spPr>
          <a:xfrm>
            <a:off x="521207" y="448056"/>
            <a:ext cx="8782591" cy="626142"/>
          </a:xfrm>
        </p:spPr>
        <p:txBody>
          <a:bodyPr>
            <a:normAutofit/>
          </a:bodyPr>
          <a:lstStyle/>
          <a:p>
            <a:r>
              <a:rPr lang="en-US" dirty="0"/>
              <a:t>Weights / Strength of Connections Between Neurons</a:t>
            </a:r>
          </a:p>
        </p:txBody>
      </p:sp>
      <p:pic>
        <p:nvPicPr>
          <p:cNvPr id="9" name="Content Placeholder 8" descr="A close up of a map&#10;&#10;Description automatically generated">
            <a:extLst>
              <a:ext uri="{FF2B5EF4-FFF2-40B4-BE49-F238E27FC236}">
                <a16:creationId xmlns:a16="http://schemas.microsoft.com/office/drawing/2014/main" id="{EF97C173-FD62-4E20-A3FF-2495DE0AB9B0}"/>
              </a:ext>
            </a:extLst>
          </p:cNvPr>
          <p:cNvPicPr>
            <a:picLocks noGrp="1" noChangeAspect="1"/>
          </p:cNvPicPr>
          <p:nvPr>
            <p:ph sz="quarter" idx="10"/>
          </p:nvPr>
        </p:nvPicPr>
        <p:blipFill>
          <a:blip r:embed="rId2"/>
          <a:stretch>
            <a:fillRect/>
          </a:stretch>
        </p:blipFill>
        <p:spPr>
          <a:xfrm>
            <a:off x="2653510" y="1725076"/>
            <a:ext cx="6884980" cy="3407848"/>
          </a:xfrm>
        </p:spPr>
      </p:pic>
      <p:sp>
        <p:nvSpPr>
          <p:cNvPr id="10" name="Rectangle 9">
            <a:extLst>
              <a:ext uri="{FF2B5EF4-FFF2-40B4-BE49-F238E27FC236}">
                <a16:creationId xmlns:a16="http://schemas.microsoft.com/office/drawing/2014/main" id="{55817ADD-9C60-4B71-BA17-F3AC3C99CF0C}"/>
              </a:ext>
            </a:extLst>
          </p:cNvPr>
          <p:cNvSpPr/>
          <p:nvPr/>
        </p:nvSpPr>
        <p:spPr>
          <a:xfrm>
            <a:off x="2653510" y="5490838"/>
            <a:ext cx="284086" cy="292963"/>
          </a:xfrm>
          <a:prstGeom prst="rect">
            <a:avLst/>
          </a:prstGeom>
          <a:solidFill>
            <a:srgbClr val="D2472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F4CA30-5B7A-4043-BBA6-1504CF8EF27C}"/>
              </a:ext>
            </a:extLst>
          </p:cNvPr>
          <p:cNvSpPr/>
          <p:nvPr/>
        </p:nvSpPr>
        <p:spPr>
          <a:xfrm>
            <a:off x="2937596" y="5452653"/>
            <a:ext cx="1318246" cy="369332"/>
          </a:xfrm>
          <a:prstGeom prst="rect">
            <a:avLst/>
          </a:prstGeom>
        </p:spPr>
        <p:txBody>
          <a:bodyPr wrap="none">
            <a:spAutoFit/>
          </a:bodyPr>
          <a:lstStyle/>
          <a:p>
            <a:r>
              <a:rPr lang="en-US" dirty="0"/>
              <a:t>Responsive</a:t>
            </a:r>
          </a:p>
        </p:txBody>
      </p:sp>
      <p:sp>
        <p:nvSpPr>
          <p:cNvPr id="13" name="Rectangle 12">
            <a:extLst>
              <a:ext uri="{FF2B5EF4-FFF2-40B4-BE49-F238E27FC236}">
                <a16:creationId xmlns:a16="http://schemas.microsoft.com/office/drawing/2014/main" id="{D09C974F-ACD3-46F6-AB95-290A8C9566DF}"/>
              </a:ext>
            </a:extLst>
          </p:cNvPr>
          <p:cNvSpPr/>
          <p:nvPr/>
        </p:nvSpPr>
        <p:spPr>
          <a:xfrm>
            <a:off x="4255842" y="5490838"/>
            <a:ext cx="284086" cy="292963"/>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DBF268-3DC7-4386-A2F5-293010D7E3B5}"/>
              </a:ext>
            </a:extLst>
          </p:cNvPr>
          <p:cNvSpPr/>
          <p:nvPr/>
        </p:nvSpPr>
        <p:spPr>
          <a:xfrm>
            <a:off x="4539928" y="5452653"/>
            <a:ext cx="939681" cy="369332"/>
          </a:xfrm>
          <a:prstGeom prst="rect">
            <a:avLst/>
          </a:prstGeom>
        </p:spPr>
        <p:txBody>
          <a:bodyPr wrap="none">
            <a:spAutoFit/>
          </a:bodyPr>
          <a:lstStyle/>
          <a:p>
            <a:r>
              <a:rPr lang="en-US" dirty="0"/>
              <a:t>Neutral</a:t>
            </a:r>
          </a:p>
        </p:txBody>
      </p:sp>
      <p:sp>
        <p:nvSpPr>
          <p:cNvPr id="15" name="Rectangle 14">
            <a:extLst>
              <a:ext uri="{FF2B5EF4-FFF2-40B4-BE49-F238E27FC236}">
                <a16:creationId xmlns:a16="http://schemas.microsoft.com/office/drawing/2014/main" id="{9EA30B7A-997F-4D69-9011-0AB02AFB199B}"/>
              </a:ext>
            </a:extLst>
          </p:cNvPr>
          <p:cNvSpPr/>
          <p:nvPr/>
        </p:nvSpPr>
        <p:spPr>
          <a:xfrm>
            <a:off x="5479609" y="5490838"/>
            <a:ext cx="284086" cy="292963"/>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2075E95-1932-4746-B0A2-0A1912D4CB0A}"/>
              </a:ext>
            </a:extLst>
          </p:cNvPr>
          <p:cNvSpPr/>
          <p:nvPr/>
        </p:nvSpPr>
        <p:spPr>
          <a:xfrm>
            <a:off x="5763695" y="5452653"/>
            <a:ext cx="1552476" cy="369332"/>
          </a:xfrm>
          <a:prstGeom prst="rect">
            <a:avLst/>
          </a:prstGeom>
        </p:spPr>
        <p:txBody>
          <a:bodyPr wrap="none">
            <a:spAutoFit/>
          </a:bodyPr>
          <a:lstStyle/>
          <a:p>
            <a:r>
              <a:rPr lang="en-US" dirty="0"/>
              <a:t>Unresponsive</a:t>
            </a:r>
          </a:p>
        </p:txBody>
      </p:sp>
      <p:sp>
        <p:nvSpPr>
          <p:cNvPr id="17" name="Rectangle 16">
            <a:extLst>
              <a:ext uri="{FF2B5EF4-FFF2-40B4-BE49-F238E27FC236}">
                <a16:creationId xmlns:a16="http://schemas.microsoft.com/office/drawing/2014/main" id="{D49C739C-D918-44A3-84C3-8E3683CE87B9}"/>
              </a:ext>
            </a:extLst>
          </p:cNvPr>
          <p:cNvSpPr/>
          <p:nvPr/>
        </p:nvSpPr>
        <p:spPr>
          <a:xfrm>
            <a:off x="2524314" y="5860170"/>
            <a:ext cx="8031238" cy="369332"/>
          </a:xfrm>
          <a:prstGeom prst="rect">
            <a:avLst/>
          </a:prstGeom>
        </p:spPr>
        <p:txBody>
          <a:bodyPr wrap="none">
            <a:spAutoFit/>
          </a:bodyPr>
          <a:lstStyle/>
          <a:p>
            <a:r>
              <a:rPr lang="en-US" dirty="0"/>
              <a:t>Network 1 likes dogs, network 2 likes cats, and network is fine with either one.</a:t>
            </a:r>
          </a:p>
        </p:txBody>
      </p:sp>
    </p:spTree>
    <p:extLst>
      <p:ext uri="{BB962C8B-B14F-4D97-AF65-F5344CB8AC3E}">
        <p14:creationId xmlns:p14="http://schemas.microsoft.com/office/powerpoint/2010/main" val="3735174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49BD-E3CF-4F87-89C7-D16DA5470429}"/>
              </a:ext>
            </a:extLst>
          </p:cNvPr>
          <p:cNvSpPr>
            <a:spLocks noGrp="1"/>
          </p:cNvSpPr>
          <p:nvPr>
            <p:ph type="title"/>
          </p:nvPr>
        </p:nvSpPr>
        <p:spPr/>
        <p:txBody>
          <a:bodyPr/>
          <a:lstStyle/>
          <a:p>
            <a:r>
              <a:rPr lang="en-US" dirty="0"/>
              <a:t>Incoming Stimulus</a:t>
            </a:r>
          </a:p>
        </p:txBody>
      </p:sp>
      <p:sp>
        <p:nvSpPr>
          <p:cNvPr id="3" name="Content Placeholder 2">
            <a:extLst>
              <a:ext uri="{FF2B5EF4-FFF2-40B4-BE49-F238E27FC236}">
                <a16:creationId xmlns:a16="http://schemas.microsoft.com/office/drawing/2014/main" id="{98E12CA1-F6FB-445E-A07C-3D74C554AD70}"/>
              </a:ext>
            </a:extLst>
          </p:cNvPr>
          <p:cNvSpPr>
            <a:spLocks noGrp="1"/>
          </p:cNvSpPr>
          <p:nvPr>
            <p:ph sz="quarter" idx="10"/>
          </p:nvPr>
        </p:nvSpPr>
        <p:spPr/>
        <p:txBody>
          <a:bodyPr/>
          <a:lstStyle/>
          <a:p>
            <a:endParaRPr lang="en-US"/>
          </a:p>
        </p:txBody>
      </p:sp>
      <p:pic>
        <p:nvPicPr>
          <p:cNvPr id="2050" name="Picture 2" descr="The top trending dog breeds of 2019, according to Google - Insider">
            <a:extLst>
              <a:ext uri="{FF2B5EF4-FFF2-40B4-BE49-F238E27FC236}">
                <a16:creationId xmlns:a16="http://schemas.microsoft.com/office/drawing/2014/main" id="{DD41485D-B8FA-496F-BE58-B6EEA4103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1635" y="1838654"/>
            <a:ext cx="4228730" cy="317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21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1919-137D-4AA6-96B9-D8CA61D40EF3}"/>
              </a:ext>
            </a:extLst>
          </p:cNvPr>
          <p:cNvSpPr>
            <a:spLocks noGrp="1"/>
          </p:cNvSpPr>
          <p:nvPr>
            <p:ph type="title"/>
          </p:nvPr>
        </p:nvSpPr>
        <p:spPr/>
        <p:txBody>
          <a:bodyPr/>
          <a:lstStyle/>
          <a:p>
            <a:r>
              <a:rPr lang="en-US" dirty="0"/>
              <a:t>Response</a:t>
            </a:r>
          </a:p>
        </p:txBody>
      </p:sp>
      <p:pic>
        <p:nvPicPr>
          <p:cNvPr id="9" name="Picture 8" descr="A picture containing umbrella, drawing&#10;&#10;Description automatically generated">
            <a:extLst>
              <a:ext uri="{FF2B5EF4-FFF2-40B4-BE49-F238E27FC236}">
                <a16:creationId xmlns:a16="http://schemas.microsoft.com/office/drawing/2014/main" id="{90F61059-3C94-4472-AA1E-DB857F59B6E0}"/>
              </a:ext>
            </a:extLst>
          </p:cNvPr>
          <p:cNvPicPr>
            <a:picLocks noChangeAspect="1"/>
          </p:cNvPicPr>
          <p:nvPr/>
        </p:nvPicPr>
        <p:blipFill>
          <a:blip r:embed="rId2"/>
          <a:stretch>
            <a:fillRect/>
          </a:stretch>
        </p:blipFill>
        <p:spPr>
          <a:xfrm>
            <a:off x="2775751" y="1785581"/>
            <a:ext cx="6640497" cy="3286837"/>
          </a:xfrm>
          <a:prstGeom prst="rect">
            <a:avLst/>
          </a:prstGeom>
        </p:spPr>
      </p:pic>
    </p:spTree>
    <p:extLst>
      <p:ext uri="{BB962C8B-B14F-4D97-AF65-F5344CB8AC3E}">
        <p14:creationId xmlns:p14="http://schemas.microsoft.com/office/powerpoint/2010/main" val="3208930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6A4C-B9F9-4CF7-A61A-A035889EC60E}"/>
              </a:ext>
            </a:extLst>
          </p:cNvPr>
          <p:cNvSpPr>
            <a:spLocks noGrp="1"/>
          </p:cNvSpPr>
          <p:nvPr>
            <p:ph type="title"/>
          </p:nvPr>
        </p:nvSpPr>
        <p:spPr/>
        <p:txBody>
          <a:bodyPr/>
          <a:lstStyle/>
          <a:p>
            <a:r>
              <a:rPr lang="en-US" dirty="0"/>
              <a:t>Importance of Weights</a:t>
            </a:r>
          </a:p>
        </p:txBody>
      </p:sp>
      <p:sp>
        <p:nvSpPr>
          <p:cNvPr id="4" name="Content Placeholder 2">
            <a:extLst>
              <a:ext uri="{FF2B5EF4-FFF2-40B4-BE49-F238E27FC236}">
                <a16:creationId xmlns:a16="http://schemas.microsoft.com/office/drawing/2014/main" id="{5A0D8B75-6BC1-45A1-A2ED-FF5924BDB1FA}"/>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Weights determines </a:t>
            </a:r>
            <a:r>
              <a:rPr lang="en-US" sz="1600" b="1" dirty="0"/>
              <a:t>responsiveness </a:t>
            </a:r>
            <a:r>
              <a:rPr lang="en-US" sz="1600" dirty="0"/>
              <a:t>of our neural network to different </a:t>
            </a:r>
            <a:r>
              <a:rPr lang="en-US" sz="1600" b="1" dirty="0"/>
              <a:t>stimulus</a:t>
            </a:r>
            <a:r>
              <a:rPr lang="en-US" sz="1600" dirty="0"/>
              <a:t>.</a:t>
            </a:r>
          </a:p>
          <a:p>
            <a:pPr marL="342900" indent="-342900">
              <a:spcBef>
                <a:spcPts val="0"/>
              </a:spcBef>
              <a:spcAft>
                <a:spcPts val="0"/>
              </a:spcAft>
              <a:buAutoNum type="arabicPeriod"/>
            </a:pPr>
            <a:r>
              <a:rPr lang="en-US" sz="1600" dirty="0"/>
              <a:t>We train our network because we want to </a:t>
            </a:r>
            <a:r>
              <a:rPr lang="en-US" sz="1600" b="1" dirty="0"/>
              <a:t>tune</a:t>
            </a:r>
            <a:r>
              <a:rPr lang="en-US" sz="1600" dirty="0"/>
              <a:t> its weights.  </a:t>
            </a:r>
          </a:p>
          <a:p>
            <a:pPr marL="342900" indent="-342900">
              <a:spcBef>
                <a:spcPts val="0"/>
              </a:spcBef>
              <a:spcAft>
                <a:spcPts val="0"/>
              </a:spcAft>
              <a:buAutoNum type="arabicPeriod"/>
            </a:pPr>
            <a:r>
              <a:rPr lang="en-US" sz="1600" dirty="0"/>
              <a:t>We want our network to be responsive in </a:t>
            </a:r>
            <a:r>
              <a:rPr lang="en-US" sz="1600" b="1" dirty="0"/>
              <a:t>different ways </a:t>
            </a:r>
            <a:r>
              <a:rPr lang="en-US" sz="1600" dirty="0"/>
              <a:t>to </a:t>
            </a:r>
            <a:r>
              <a:rPr lang="en-US" sz="1600" b="1" dirty="0"/>
              <a:t>different gestures</a:t>
            </a:r>
            <a:r>
              <a:rPr lang="en-US" sz="1600" dirty="0"/>
              <a:t>. </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2230302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12D3-E288-489A-ACCD-E2E6FF025469}"/>
              </a:ext>
            </a:extLst>
          </p:cNvPr>
          <p:cNvSpPr>
            <a:spLocks noGrp="1"/>
          </p:cNvSpPr>
          <p:nvPr>
            <p:ph type="title"/>
          </p:nvPr>
        </p:nvSpPr>
        <p:spPr/>
        <p:txBody>
          <a:bodyPr/>
          <a:lstStyle/>
          <a:p>
            <a:r>
              <a:rPr lang="en-US" dirty="0"/>
              <a:t>Data and the Neural Network</a:t>
            </a:r>
          </a:p>
        </p:txBody>
      </p:sp>
      <p:sp>
        <p:nvSpPr>
          <p:cNvPr id="4" name="Content Placeholder 2">
            <a:extLst>
              <a:ext uri="{FF2B5EF4-FFF2-40B4-BE49-F238E27FC236}">
                <a16:creationId xmlns:a16="http://schemas.microsoft.com/office/drawing/2014/main" id="{EA112968-8A73-4A4A-803C-2DB4C4DAD772}"/>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We are processing time-series data.</a:t>
            </a:r>
          </a:p>
          <a:p>
            <a:pPr marL="342900" indent="-342900">
              <a:spcBef>
                <a:spcPts val="0"/>
              </a:spcBef>
              <a:spcAft>
                <a:spcPts val="0"/>
              </a:spcAft>
              <a:buAutoNum type="arabicPeriod"/>
            </a:pPr>
            <a:r>
              <a:rPr lang="en-US" sz="1600" dirty="0"/>
              <a:t>The neural network should be </a:t>
            </a:r>
            <a:r>
              <a:rPr lang="en-US" sz="1600" b="1" dirty="0"/>
              <a:t>compatible</a:t>
            </a:r>
            <a:r>
              <a:rPr lang="en-US" sz="1600" dirty="0"/>
              <a:t> to the type of data it will process.  </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653975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4E17-C123-47BC-A4B9-C46F26CCDCD2}"/>
              </a:ext>
            </a:extLst>
          </p:cNvPr>
          <p:cNvSpPr>
            <a:spLocks noGrp="1"/>
          </p:cNvSpPr>
          <p:nvPr>
            <p:ph type="title"/>
          </p:nvPr>
        </p:nvSpPr>
        <p:spPr/>
        <p:txBody>
          <a:bodyPr/>
          <a:lstStyle/>
          <a:p>
            <a:r>
              <a:rPr lang="en-US" dirty="0"/>
              <a:t>LSTM (Long Short Term Memory) Model </a:t>
            </a:r>
          </a:p>
        </p:txBody>
      </p:sp>
      <p:sp>
        <p:nvSpPr>
          <p:cNvPr id="4" name="Content Placeholder 2">
            <a:extLst>
              <a:ext uri="{FF2B5EF4-FFF2-40B4-BE49-F238E27FC236}">
                <a16:creationId xmlns:a16="http://schemas.microsoft.com/office/drawing/2014/main" id="{AB54E12E-BF61-4E44-AC0C-FE1BE160B5EF}"/>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LSTM is a type of RNN (recurrent neural network).</a:t>
            </a:r>
          </a:p>
          <a:p>
            <a:pPr marL="342900" indent="-342900">
              <a:spcBef>
                <a:spcPts val="0"/>
              </a:spcBef>
              <a:spcAft>
                <a:spcPts val="0"/>
              </a:spcAft>
              <a:buAutoNum type="arabicPeriod"/>
            </a:pPr>
            <a:r>
              <a:rPr lang="en-US" sz="1600" dirty="0"/>
              <a:t>Their specialty is memorizing long-term dependencies or patterns in data.</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1854330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ED4E5-9E10-419E-821E-02F6BEB3F52C}"/>
              </a:ext>
            </a:extLst>
          </p:cNvPr>
          <p:cNvSpPr>
            <a:spLocks noGrp="1"/>
          </p:cNvSpPr>
          <p:nvPr>
            <p:ph type="title"/>
          </p:nvPr>
        </p:nvSpPr>
        <p:spPr/>
        <p:txBody>
          <a:bodyPr/>
          <a:lstStyle/>
          <a:p>
            <a:r>
              <a:rPr lang="en-US" dirty="0"/>
              <a:t>Overview of the LSTM Model</a:t>
            </a:r>
          </a:p>
        </p:txBody>
      </p:sp>
      <p:sp>
        <p:nvSpPr>
          <p:cNvPr id="3" name="Content Placeholder 2">
            <a:extLst>
              <a:ext uri="{FF2B5EF4-FFF2-40B4-BE49-F238E27FC236}">
                <a16:creationId xmlns:a16="http://schemas.microsoft.com/office/drawing/2014/main" id="{2995E2E0-8B48-4A0E-A86F-1A29EAEAECA2}"/>
              </a:ext>
            </a:extLst>
          </p:cNvPr>
          <p:cNvSpPr>
            <a:spLocks noGrp="1"/>
          </p:cNvSpPr>
          <p:nvPr>
            <p:ph sz="quarter" idx="10"/>
          </p:nvPr>
        </p:nvSpPr>
        <p:spPr/>
        <p:txBody>
          <a:bodyPr/>
          <a:lstStyle/>
          <a:p>
            <a:endParaRPr lang="en-US" dirty="0"/>
          </a:p>
        </p:txBody>
      </p:sp>
      <p:pic>
        <p:nvPicPr>
          <p:cNvPr id="4098" name="Picture 2" descr="A LSTM neural network.">
            <a:extLst>
              <a:ext uri="{FF2B5EF4-FFF2-40B4-BE49-F238E27FC236}">
                <a16:creationId xmlns:a16="http://schemas.microsoft.com/office/drawing/2014/main" id="{972D2547-1188-4E24-931F-F98467112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837" y="2034352"/>
            <a:ext cx="7398326" cy="27801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7EF3DF5-9F0E-42EC-8809-794D80CA8421}"/>
              </a:ext>
            </a:extLst>
          </p:cNvPr>
          <p:cNvSpPr/>
          <p:nvPr/>
        </p:nvSpPr>
        <p:spPr>
          <a:xfrm>
            <a:off x="4956048" y="5160782"/>
            <a:ext cx="3022713" cy="261610"/>
          </a:xfrm>
          <a:prstGeom prst="rect">
            <a:avLst/>
          </a:prstGeom>
        </p:spPr>
        <p:txBody>
          <a:bodyPr wrap="square">
            <a:spAutoFit/>
          </a:bodyPr>
          <a:lstStyle/>
          <a:p>
            <a:r>
              <a:rPr lang="en-US" sz="1100" dirty="0"/>
              <a:t>From “Understanding LSTMs” by Colah</a:t>
            </a:r>
          </a:p>
        </p:txBody>
      </p:sp>
    </p:spTree>
    <p:extLst>
      <p:ext uri="{BB962C8B-B14F-4D97-AF65-F5344CB8AC3E}">
        <p14:creationId xmlns:p14="http://schemas.microsoft.com/office/powerpoint/2010/main" val="85275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74A9-63BA-4715-8E52-5A9560E77679}"/>
              </a:ext>
            </a:extLst>
          </p:cNvPr>
          <p:cNvSpPr>
            <a:spLocks noGrp="1"/>
          </p:cNvSpPr>
          <p:nvPr>
            <p:ph type="title"/>
          </p:nvPr>
        </p:nvSpPr>
        <p:spPr>
          <a:xfrm>
            <a:off x="521207" y="448056"/>
            <a:ext cx="8516261" cy="617264"/>
          </a:xfrm>
        </p:spPr>
        <p:txBody>
          <a:bodyPr/>
          <a:lstStyle/>
          <a:p>
            <a:r>
              <a:rPr lang="en-US" dirty="0"/>
              <a:t>Cell State / Memorization of Past Information</a:t>
            </a:r>
          </a:p>
        </p:txBody>
      </p:sp>
      <p:pic>
        <p:nvPicPr>
          <p:cNvPr id="5126" name="Picture 6">
            <a:extLst>
              <a:ext uri="{FF2B5EF4-FFF2-40B4-BE49-F238E27FC236}">
                <a16:creationId xmlns:a16="http://schemas.microsoft.com/office/drawing/2014/main" id="{8B494E32-47A8-4AE7-BFF3-4B25D9FB8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728" y="1358631"/>
            <a:ext cx="5548544" cy="17136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08005C0-7430-4A79-B344-35514304D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005" y="3986074"/>
            <a:ext cx="1721990" cy="21046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5B374B-6779-46CE-BF1A-24FBC6E8F51F}"/>
              </a:ext>
            </a:extLst>
          </p:cNvPr>
          <p:cNvSpPr/>
          <p:nvPr/>
        </p:nvSpPr>
        <p:spPr>
          <a:xfrm>
            <a:off x="5367884" y="3143344"/>
            <a:ext cx="1456232" cy="369332"/>
          </a:xfrm>
          <a:prstGeom prst="rect">
            <a:avLst/>
          </a:prstGeom>
        </p:spPr>
        <p:txBody>
          <a:bodyPr wrap="none">
            <a:spAutoFit/>
          </a:bodyPr>
          <a:lstStyle/>
          <a:p>
            <a:r>
              <a:rPr lang="en-US" dirty="0"/>
              <a:t>(1) Cell State</a:t>
            </a:r>
          </a:p>
        </p:txBody>
      </p:sp>
      <p:sp>
        <p:nvSpPr>
          <p:cNvPr id="5" name="Rectangle 4">
            <a:extLst>
              <a:ext uri="{FF2B5EF4-FFF2-40B4-BE49-F238E27FC236}">
                <a16:creationId xmlns:a16="http://schemas.microsoft.com/office/drawing/2014/main" id="{B86BF348-FC5F-4753-9528-25C5352BCDF9}"/>
              </a:ext>
            </a:extLst>
          </p:cNvPr>
          <p:cNvSpPr/>
          <p:nvPr/>
        </p:nvSpPr>
        <p:spPr>
          <a:xfrm>
            <a:off x="5604615" y="6161750"/>
            <a:ext cx="982770" cy="369332"/>
          </a:xfrm>
          <a:prstGeom prst="rect">
            <a:avLst/>
          </a:prstGeom>
        </p:spPr>
        <p:txBody>
          <a:bodyPr wrap="none">
            <a:spAutoFit/>
          </a:bodyPr>
          <a:lstStyle/>
          <a:p>
            <a:r>
              <a:rPr lang="en-US" dirty="0"/>
              <a:t>(2) Gate</a:t>
            </a:r>
          </a:p>
        </p:txBody>
      </p:sp>
    </p:spTree>
    <p:extLst>
      <p:ext uri="{BB962C8B-B14F-4D97-AF65-F5344CB8AC3E}">
        <p14:creationId xmlns:p14="http://schemas.microsoft.com/office/powerpoint/2010/main" val="246986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74A9-63BA-4715-8E52-5A9560E77679}"/>
              </a:ext>
            </a:extLst>
          </p:cNvPr>
          <p:cNvSpPr>
            <a:spLocks noGrp="1"/>
          </p:cNvSpPr>
          <p:nvPr>
            <p:ph type="title"/>
          </p:nvPr>
        </p:nvSpPr>
        <p:spPr>
          <a:xfrm>
            <a:off x="521207" y="448056"/>
            <a:ext cx="8516261" cy="617264"/>
          </a:xfrm>
        </p:spPr>
        <p:txBody>
          <a:bodyPr/>
          <a:lstStyle/>
          <a:p>
            <a:r>
              <a:rPr lang="en-US" dirty="0"/>
              <a:t>Cell State / Memorization of Past Information</a:t>
            </a:r>
          </a:p>
        </p:txBody>
      </p:sp>
      <p:sp>
        <p:nvSpPr>
          <p:cNvPr id="7" name="Content Placeholder 2">
            <a:extLst>
              <a:ext uri="{FF2B5EF4-FFF2-40B4-BE49-F238E27FC236}">
                <a16:creationId xmlns:a16="http://schemas.microsoft.com/office/drawing/2014/main" id="{36862E71-64A5-4151-B12F-D30E284A0248}"/>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cell state C(t) is an additional output produced by a layer in an LSTM model. </a:t>
            </a:r>
          </a:p>
          <a:p>
            <a:pPr marL="342900" indent="-342900">
              <a:spcBef>
                <a:spcPts val="0"/>
              </a:spcBef>
              <a:spcAft>
                <a:spcPts val="0"/>
              </a:spcAft>
              <a:buAutoNum type="arabicPeriod"/>
            </a:pPr>
            <a:r>
              <a:rPr lang="en-US" sz="1600" dirty="0"/>
              <a:t>The job of the cell state is to keep track of changes in the input. </a:t>
            </a:r>
          </a:p>
          <a:p>
            <a:pPr marL="342900" indent="-342900">
              <a:spcBef>
                <a:spcPts val="0"/>
              </a:spcBef>
              <a:spcAft>
                <a:spcPts val="0"/>
              </a:spcAft>
              <a:buAutoNum type="arabicPeriod"/>
            </a:pPr>
            <a:r>
              <a:rPr lang="en-US" sz="1600" dirty="0"/>
              <a:t>The gates are activation functions that decide if the cell state should be updated. </a:t>
            </a:r>
          </a:p>
          <a:p>
            <a:pPr marL="342900" indent="-342900">
              <a:spcBef>
                <a:spcPts val="0"/>
              </a:spcBef>
              <a:spcAft>
                <a:spcPts val="0"/>
              </a:spcAft>
              <a:buAutoNum type="arabicPeriod"/>
            </a:pPr>
            <a:r>
              <a:rPr lang="en-US" sz="1600" dirty="0"/>
              <a:t>The cell state enables the LSTM model to memorize long-term patterns in data. </a:t>
            </a:r>
          </a:p>
          <a:p>
            <a:pPr>
              <a:spcBef>
                <a:spcPts val="0"/>
              </a:spcBef>
              <a:spcAft>
                <a:spcPts val="0"/>
              </a:spcAft>
            </a:pPr>
            <a:endParaRPr lang="en-US" sz="1600" dirty="0"/>
          </a:p>
        </p:txBody>
      </p:sp>
    </p:spTree>
    <p:extLst>
      <p:ext uri="{BB962C8B-B14F-4D97-AF65-F5344CB8AC3E}">
        <p14:creationId xmlns:p14="http://schemas.microsoft.com/office/powerpoint/2010/main" val="1300012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3D16-2F3B-4DCA-83FE-24DE6BF0A86E}"/>
              </a:ext>
            </a:extLst>
          </p:cNvPr>
          <p:cNvSpPr>
            <a:spLocks noGrp="1"/>
          </p:cNvSpPr>
          <p:nvPr>
            <p:ph type="title"/>
          </p:nvPr>
        </p:nvSpPr>
        <p:spPr/>
        <p:txBody>
          <a:bodyPr/>
          <a:lstStyle/>
          <a:p>
            <a:r>
              <a:rPr lang="en-US" dirty="0"/>
              <a:t>Feasibility of LSTM Model</a:t>
            </a:r>
          </a:p>
        </p:txBody>
      </p:sp>
      <p:sp>
        <p:nvSpPr>
          <p:cNvPr id="4" name="Content Placeholder 2">
            <a:extLst>
              <a:ext uri="{FF2B5EF4-FFF2-40B4-BE49-F238E27FC236}">
                <a16:creationId xmlns:a16="http://schemas.microsoft.com/office/drawing/2014/main" id="{C80571A7-D8AD-4EDB-9C79-094D87BE571A}"/>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Is the LSTM model suitable for gesture recognition? </a:t>
            </a:r>
          </a:p>
          <a:p>
            <a:pPr marL="342900" indent="-342900">
              <a:spcBef>
                <a:spcPts val="0"/>
              </a:spcBef>
              <a:spcAft>
                <a:spcPts val="0"/>
              </a:spcAft>
              <a:buAutoNum type="arabicPeriod"/>
            </a:pPr>
            <a:r>
              <a:rPr lang="en-US" sz="1600" dirty="0"/>
              <a:t>Yes. It will able to memorize trends in EMG and orientation data via the cell state.  </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398704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F16E-00DB-474F-9B0A-B7BD681EA61E}"/>
              </a:ext>
            </a:extLst>
          </p:cNvPr>
          <p:cNvSpPr>
            <a:spLocks noGrp="1"/>
          </p:cNvSpPr>
          <p:nvPr>
            <p:ph type="title"/>
          </p:nvPr>
        </p:nvSpPr>
        <p:spPr/>
        <p:txBody>
          <a:bodyPr/>
          <a:lstStyle/>
          <a:p>
            <a:r>
              <a:rPr lang="en-US" dirty="0"/>
              <a:t>Design Requirements</a:t>
            </a:r>
          </a:p>
        </p:txBody>
      </p:sp>
      <p:sp>
        <p:nvSpPr>
          <p:cNvPr id="3" name="Content Placeholder 2">
            <a:extLst>
              <a:ext uri="{FF2B5EF4-FFF2-40B4-BE49-F238E27FC236}">
                <a16:creationId xmlns:a16="http://schemas.microsoft.com/office/drawing/2014/main" id="{45C9E4EA-7555-45DA-9137-AC472247CD04}"/>
              </a:ext>
            </a:extLst>
          </p:cNvPr>
          <p:cNvSpPr>
            <a:spLocks noGrp="1"/>
          </p:cNvSpPr>
          <p:nvPr>
            <p:ph sz="quarter" idx="10"/>
          </p:nvPr>
        </p:nvSpPr>
        <p:spPr>
          <a:xfrm>
            <a:off x="539496" y="1435607"/>
            <a:ext cx="11125762" cy="4441409"/>
          </a:xfrm>
        </p:spPr>
        <p:txBody>
          <a:bodyPr>
            <a:normAutofit/>
          </a:bodyPr>
          <a:lstStyle/>
          <a:p>
            <a:pPr marL="228600" indent="-228600">
              <a:spcBef>
                <a:spcPts val="0"/>
              </a:spcBef>
              <a:spcAft>
                <a:spcPts val="0"/>
              </a:spcAft>
              <a:buAutoNum type="arabicPeriod"/>
            </a:pPr>
            <a:r>
              <a:rPr lang="en-US" sz="1600" dirty="0"/>
              <a:t>The final product is a gesture-by-gesture translator.</a:t>
            </a:r>
          </a:p>
          <a:p>
            <a:pPr marL="228600" indent="-228600">
              <a:spcBef>
                <a:spcPts val="0"/>
              </a:spcBef>
              <a:spcAft>
                <a:spcPts val="0"/>
              </a:spcAft>
              <a:buAutoNum type="arabicPeriod"/>
            </a:pPr>
            <a:r>
              <a:rPr lang="en-US" sz="1600" dirty="0"/>
              <a:t>The final product can translate 100 gestures. </a:t>
            </a:r>
          </a:p>
          <a:p>
            <a:pPr marL="228600" indent="-228600">
              <a:spcBef>
                <a:spcPts val="0"/>
              </a:spcBef>
              <a:spcAft>
                <a:spcPts val="0"/>
              </a:spcAft>
              <a:buAutoNum type="arabicPeriod"/>
            </a:pPr>
            <a:r>
              <a:rPr lang="en-US" sz="1600" dirty="0"/>
              <a:t>The final product can identify gestures with at least 70 percent accuracy. </a:t>
            </a:r>
          </a:p>
          <a:p>
            <a:pPr marL="228600" indent="-228600">
              <a:spcBef>
                <a:spcPts val="0"/>
              </a:spcBef>
              <a:spcAft>
                <a:spcPts val="0"/>
              </a:spcAft>
              <a:buAutoNum type="arabicPeriod"/>
            </a:pPr>
            <a:r>
              <a:rPr lang="en-US" sz="1600" dirty="0"/>
              <a:t>The final product will have gesture-to-speech and speech-to-text features. </a:t>
            </a:r>
          </a:p>
          <a:p>
            <a:pPr marL="228600" indent="-228600">
              <a:spcBef>
                <a:spcPts val="0"/>
              </a:spcBef>
              <a:spcAft>
                <a:spcPts val="0"/>
              </a:spcAft>
              <a:buAutoNum type="arabicPeriod"/>
            </a:pPr>
            <a:r>
              <a:rPr lang="en-US" sz="1600" dirty="0"/>
              <a:t>The final product will have a GUI users can interact with. </a:t>
            </a:r>
          </a:p>
        </p:txBody>
      </p:sp>
    </p:spTree>
    <p:extLst>
      <p:ext uri="{BB962C8B-B14F-4D97-AF65-F5344CB8AC3E}">
        <p14:creationId xmlns:p14="http://schemas.microsoft.com/office/powerpoint/2010/main" val="1252965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33F3-CEAA-4D77-956E-D252EC5A0075}"/>
              </a:ext>
            </a:extLst>
          </p:cNvPr>
          <p:cNvSpPr>
            <a:spLocks noGrp="1"/>
          </p:cNvSpPr>
          <p:nvPr>
            <p:ph type="title"/>
          </p:nvPr>
        </p:nvSpPr>
        <p:spPr/>
        <p:txBody>
          <a:bodyPr/>
          <a:lstStyle/>
          <a:p>
            <a:r>
              <a:rPr lang="en-US" dirty="0"/>
              <a:t>Task 3: Neural Network Implementation</a:t>
            </a:r>
          </a:p>
        </p:txBody>
      </p:sp>
      <p:sp>
        <p:nvSpPr>
          <p:cNvPr id="4" name="Content Placeholder 2">
            <a:extLst>
              <a:ext uri="{FF2B5EF4-FFF2-40B4-BE49-F238E27FC236}">
                <a16:creationId xmlns:a16="http://schemas.microsoft.com/office/drawing/2014/main" id="{A8003B0E-209B-4481-BDAF-4E8F4C6CF4E1}"/>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Subtask 3.1: Create a TensorFlow model based on the results of Task 1. </a:t>
            </a:r>
          </a:p>
          <a:p>
            <a:pPr marL="342900" indent="-342900">
              <a:spcBef>
                <a:spcPts val="0"/>
              </a:spcBef>
              <a:spcAft>
                <a:spcPts val="0"/>
              </a:spcAft>
              <a:buAutoNum type="arabicPeriod"/>
            </a:pPr>
            <a:r>
              <a:rPr lang="en-US" sz="1600" dirty="0"/>
              <a:t>Subtask 3.2: Train the TensorFlow model using acquired sensor data. </a:t>
            </a:r>
          </a:p>
          <a:p>
            <a:pPr marL="342900" indent="-342900">
              <a:spcBef>
                <a:spcPts val="0"/>
              </a:spcBef>
              <a:spcAft>
                <a:spcPts val="0"/>
              </a:spcAft>
              <a:buAutoNum type="arabicPeriod"/>
            </a:pPr>
            <a:r>
              <a:rPr lang="en-US" sz="1600" dirty="0"/>
              <a:t>Subtask 3.3: Refine the TensorFlow model to optimize performance. </a:t>
            </a:r>
          </a:p>
        </p:txBody>
      </p:sp>
    </p:spTree>
    <p:extLst>
      <p:ext uri="{BB962C8B-B14F-4D97-AF65-F5344CB8AC3E}">
        <p14:creationId xmlns:p14="http://schemas.microsoft.com/office/powerpoint/2010/main" val="2884816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AD67-5BE9-4852-9F0E-5B219A6D63B3}"/>
              </a:ext>
            </a:extLst>
          </p:cNvPr>
          <p:cNvSpPr>
            <a:spLocks noGrp="1"/>
          </p:cNvSpPr>
          <p:nvPr>
            <p:ph type="title"/>
          </p:nvPr>
        </p:nvSpPr>
        <p:spPr>
          <a:xfrm>
            <a:off x="521207" y="448056"/>
            <a:ext cx="8462995" cy="608387"/>
          </a:xfrm>
        </p:spPr>
        <p:txBody>
          <a:bodyPr>
            <a:normAutofit/>
          </a:bodyPr>
          <a:lstStyle/>
          <a:p>
            <a:r>
              <a:rPr lang="en-US" dirty="0"/>
              <a:t>Defining a Model Using the </a:t>
            </a:r>
            <a:r>
              <a:rPr lang="en-US" dirty="0" err="1"/>
              <a:t>Keras</a:t>
            </a:r>
            <a:r>
              <a:rPr lang="en-US" dirty="0"/>
              <a:t> API for </a:t>
            </a:r>
            <a:r>
              <a:rPr lang="en-US" dirty="0" err="1"/>
              <a:t>Tensorflow</a:t>
            </a:r>
            <a:endParaRPr lang="en-US" dirty="0"/>
          </a:p>
        </p:txBody>
      </p:sp>
      <p:sp>
        <p:nvSpPr>
          <p:cNvPr id="4" name="Content Placeholder 2">
            <a:extLst>
              <a:ext uri="{FF2B5EF4-FFF2-40B4-BE49-F238E27FC236}">
                <a16:creationId xmlns:a16="http://schemas.microsoft.com/office/drawing/2014/main" id="{A444505F-006D-428F-9EBA-AF9EF2B84C6B}"/>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err="1"/>
              <a:t>Keras</a:t>
            </a:r>
            <a:r>
              <a:rPr lang="en-US" sz="1600" dirty="0"/>
              <a:t> API simplifies model building in </a:t>
            </a:r>
            <a:r>
              <a:rPr lang="en-US" sz="1600" dirty="0" err="1"/>
              <a:t>Tensorflow</a:t>
            </a:r>
            <a:r>
              <a:rPr lang="en-US" sz="1600" dirty="0"/>
              <a:t>. </a:t>
            </a:r>
          </a:p>
          <a:p>
            <a:pPr marL="342900" indent="-342900">
              <a:spcBef>
                <a:spcPts val="0"/>
              </a:spcBef>
              <a:spcAft>
                <a:spcPts val="0"/>
              </a:spcAft>
              <a:buAutoNum type="arabicPeriod"/>
            </a:pPr>
            <a:r>
              <a:rPr lang="en-US" sz="1600" dirty="0"/>
              <a:t>Models are defined sequentially, layer-by-layer, using </a:t>
            </a:r>
            <a:r>
              <a:rPr lang="en-US" sz="1600" dirty="0" err="1"/>
              <a:t>model.add</a:t>
            </a:r>
            <a:r>
              <a:rPr lang="en-US" sz="1600" dirty="0"/>
              <a:t>(). </a:t>
            </a:r>
          </a:p>
          <a:p>
            <a:pPr marL="342900" indent="-342900">
              <a:spcBef>
                <a:spcPts val="0"/>
              </a:spcBef>
              <a:spcAft>
                <a:spcPts val="0"/>
              </a:spcAft>
              <a:buAutoNum type="arabicPeriod"/>
            </a:pPr>
            <a:r>
              <a:rPr lang="en-US" sz="1600" dirty="0"/>
              <a:t>Hyperparameters (nodes, activation functions etc.) can be defined as arguments to the </a:t>
            </a:r>
            <a:r>
              <a:rPr lang="en-US" sz="1600" dirty="0" err="1"/>
              <a:t>model.add</a:t>
            </a:r>
            <a:r>
              <a:rPr lang="en-US" sz="1600" dirty="0"/>
              <a:t>() function. </a:t>
            </a:r>
          </a:p>
        </p:txBody>
      </p:sp>
    </p:spTree>
    <p:extLst>
      <p:ext uri="{BB962C8B-B14F-4D97-AF65-F5344CB8AC3E}">
        <p14:creationId xmlns:p14="http://schemas.microsoft.com/office/powerpoint/2010/main" val="253179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32A3-78F4-49BA-B161-E9A879C5CBBC}"/>
              </a:ext>
            </a:extLst>
          </p:cNvPr>
          <p:cNvSpPr>
            <a:spLocks noGrp="1"/>
          </p:cNvSpPr>
          <p:nvPr>
            <p:ph type="title"/>
          </p:nvPr>
        </p:nvSpPr>
        <p:spPr/>
        <p:txBody>
          <a:bodyPr/>
          <a:lstStyle/>
          <a:p>
            <a:r>
              <a:rPr lang="en-US" dirty="0"/>
              <a:t>Current Iteration of LSTM Model</a:t>
            </a:r>
          </a:p>
        </p:txBody>
      </p:sp>
      <p:sp>
        <p:nvSpPr>
          <p:cNvPr id="4" name="Content Placeholder 3">
            <a:extLst>
              <a:ext uri="{FF2B5EF4-FFF2-40B4-BE49-F238E27FC236}">
                <a16:creationId xmlns:a16="http://schemas.microsoft.com/office/drawing/2014/main" id="{5D3082C8-61F7-4D0A-971E-2CD72949DCA6}"/>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FD3D95F4-C06E-4154-AC21-34AB262D8470}"/>
              </a:ext>
            </a:extLst>
          </p:cNvPr>
          <p:cNvPicPr/>
          <p:nvPr/>
        </p:nvPicPr>
        <p:blipFill>
          <a:blip r:embed="rId2"/>
          <a:stretch>
            <a:fillRect/>
          </a:stretch>
        </p:blipFill>
        <p:spPr>
          <a:xfrm>
            <a:off x="3124200" y="2188527"/>
            <a:ext cx="5943600" cy="2480945"/>
          </a:xfrm>
          <a:prstGeom prst="rect">
            <a:avLst/>
          </a:prstGeom>
        </p:spPr>
      </p:pic>
    </p:spTree>
    <p:extLst>
      <p:ext uri="{BB962C8B-B14F-4D97-AF65-F5344CB8AC3E}">
        <p14:creationId xmlns:p14="http://schemas.microsoft.com/office/powerpoint/2010/main" val="521861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7E35-4BF3-49B1-87B2-3B1B6D5E42F7}"/>
              </a:ext>
            </a:extLst>
          </p:cNvPr>
          <p:cNvSpPr>
            <a:spLocks noGrp="1"/>
          </p:cNvSpPr>
          <p:nvPr>
            <p:ph type="title"/>
          </p:nvPr>
        </p:nvSpPr>
        <p:spPr/>
        <p:txBody>
          <a:bodyPr/>
          <a:lstStyle/>
          <a:p>
            <a:r>
              <a:rPr lang="en-US" dirty="0"/>
              <a:t>Stacked LSTM Layers</a:t>
            </a:r>
          </a:p>
        </p:txBody>
      </p:sp>
      <p:sp>
        <p:nvSpPr>
          <p:cNvPr id="8" name="Content Placeholder 2">
            <a:extLst>
              <a:ext uri="{FF2B5EF4-FFF2-40B4-BE49-F238E27FC236}">
                <a16:creationId xmlns:a16="http://schemas.microsoft.com/office/drawing/2014/main" id="{D55E745B-E70A-4771-A9EC-392CFA6B0E64}"/>
              </a:ext>
            </a:extLst>
          </p:cNvPr>
          <p:cNvSpPr>
            <a:spLocks noGrp="1"/>
          </p:cNvSpPr>
          <p:nvPr>
            <p:ph sz="quarter" idx="10"/>
          </p:nvPr>
        </p:nvSpPr>
        <p:spPr>
          <a:xfrm>
            <a:off x="533119" y="1435607"/>
            <a:ext cx="11125762" cy="4441409"/>
          </a:xfrm>
        </p:spPr>
        <p:txBody>
          <a:bodyPr>
            <a:normAutofit/>
          </a:bodyPr>
          <a:lstStyle/>
          <a:p>
            <a:pPr lvl="0" eaLnBrk="0" fontAlgn="base" hangingPunct="0">
              <a:lnSpc>
                <a:spcPct val="100000"/>
              </a:lnSpc>
              <a:spcBef>
                <a:spcPct val="0"/>
              </a:spcBef>
              <a:spcAft>
                <a:spcPct val="0"/>
              </a:spcAft>
            </a:pPr>
            <a:r>
              <a:rPr lang="en-US" altLang="en-US" sz="1600" dirty="0">
                <a:solidFill>
                  <a:srgbClr val="555555"/>
                </a:solidFill>
              </a:rPr>
              <a:t>Why stack LSTM layers?</a:t>
            </a:r>
          </a:p>
          <a:p>
            <a:pPr lvl="0" eaLnBrk="0" fontAlgn="base" hangingPunct="0">
              <a:lnSpc>
                <a:spcPct val="100000"/>
              </a:lnSpc>
              <a:spcBef>
                <a:spcPct val="0"/>
              </a:spcBef>
              <a:spcAft>
                <a:spcPct val="0"/>
              </a:spcAft>
            </a:pPr>
            <a:endParaRPr lang="en-US" altLang="en-US" sz="1600" i="1" dirty="0">
              <a:solidFill>
                <a:srgbClr val="555555"/>
              </a:solidFill>
            </a:endParaRPr>
          </a:p>
          <a:p>
            <a:pPr marL="0" lvl="1" indent="0" eaLnBrk="0" fontAlgn="base" hangingPunct="0">
              <a:lnSpc>
                <a:spcPct val="100000"/>
              </a:lnSpc>
              <a:spcBef>
                <a:spcPct val="0"/>
              </a:spcBef>
              <a:spcAft>
                <a:spcPct val="0"/>
              </a:spcAft>
              <a:buNone/>
            </a:pPr>
            <a:r>
              <a:rPr lang="en-US" altLang="en-US" sz="1600" i="1" dirty="0">
                <a:solidFill>
                  <a:srgbClr val="555555"/>
                </a:solidFill>
              </a:rPr>
              <a:t>	</a:t>
            </a:r>
            <a:r>
              <a:rPr lang="en-US" altLang="en-US" sz="1600" dirty="0">
                <a:solidFill>
                  <a:srgbClr val="555555"/>
                </a:solidFill>
              </a:rPr>
              <a:t>“… building a deep RNN by stacking multiple recurrent hidden states on top of each other. This approach 	potentially allows the hidden state at each level to operate at different timescale.” </a:t>
            </a:r>
          </a:p>
          <a:p>
            <a:pPr marL="0" lvl="1" indent="0" eaLnBrk="0" fontAlgn="base" hangingPunct="0">
              <a:lnSpc>
                <a:spcPct val="100000"/>
              </a:lnSpc>
              <a:spcBef>
                <a:spcPct val="0"/>
              </a:spcBef>
              <a:spcAft>
                <a:spcPct val="0"/>
              </a:spcAft>
              <a:buNone/>
            </a:pPr>
            <a:r>
              <a:rPr lang="en-US" altLang="en-US" sz="1600" dirty="0">
                <a:solidFill>
                  <a:srgbClr val="555555"/>
                </a:solidFill>
              </a:rPr>
              <a:t>	</a:t>
            </a:r>
          </a:p>
          <a:p>
            <a:pPr marL="0" lvl="1" indent="0" eaLnBrk="0" fontAlgn="base" hangingPunct="0">
              <a:lnSpc>
                <a:spcPct val="100000"/>
              </a:lnSpc>
              <a:spcBef>
                <a:spcPct val="0"/>
              </a:spcBef>
              <a:spcAft>
                <a:spcPct val="0"/>
              </a:spcAft>
              <a:buNone/>
            </a:pPr>
            <a:r>
              <a:rPr lang="en-US" altLang="en-US" sz="1600" dirty="0">
                <a:solidFill>
                  <a:srgbClr val="555555"/>
                </a:solidFill>
              </a:rPr>
              <a:t>	</a:t>
            </a:r>
            <a:r>
              <a:rPr lang="en-US" altLang="en-US" sz="1100" dirty="0">
                <a:solidFill>
                  <a:srgbClr val="555555"/>
                </a:solidFill>
              </a:rPr>
              <a:t>Excerpt from “How to Construct Deep Recurrent Neural Networks” by </a:t>
            </a:r>
            <a:r>
              <a:rPr lang="en-US" altLang="en-US" sz="1100" dirty="0" err="1">
                <a:solidFill>
                  <a:srgbClr val="555555"/>
                </a:solidFill>
              </a:rPr>
              <a:t>Bengio</a:t>
            </a:r>
            <a:r>
              <a:rPr lang="en-US" altLang="en-US" sz="1100" dirty="0">
                <a:solidFill>
                  <a:srgbClr val="555555"/>
                </a:solidFill>
              </a:rPr>
              <a:t> et al.</a:t>
            </a:r>
          </a:p>
          <a:p>
            <a:pPr marL="0" lvl="1" indent="0" eaLnBrk="0" fontAlgn="base" hangingPunct="0">
              <a:lnSpc>
                <a:spcPct val="100000"/>
              </a:lnSpc>
              <a:spcBef>
                <a:spcPct val="0"/>
              </a:spcBef>
              <a:spcAft>
                <a:spcPct val="0"/>
              </a:spcAft>
              <a:buNone/>
            </a:pPr>
            <a:endParaRPr lang="en-US" altLang="en-US" sz="1100" dirty="0">
              <a:solidFill>
                <a:srgbClr val="555555"/>
              </a:solidFill>
            </a:endParaRPr>
          </a:p>
          <a:p>
            <a:pPr marL="0" lvl="1" indent="0" eaLnBrk="0" fontAlgn="base" hangingPunct="0">
              <a:lnSpc>
                <a:spcPct val="100000"/>
              </a:lnSpc>
              <a:spcBef>
                <a:spcPct val="0"/>
              </a:spcBef>
              <a:spcAft>
                <a:spcPct val="0"/>
              </a:spcAft>
              <a:buNone/>
            </a:pPr>
            <a:endParaRPr lang="en-US" altLang="en-US" sz="1100" dirty="0">
              <a:solidFill>
                <a:srgbClr val="555555"/>
              </a:solidFill>
            </a:endParaRPr>
          </a:p>
          <a:p>
            <a:pPr marL="342900" lvl="1" indent="-342900" eaLnBrk="0" fontAlgn="base" hangingPunct="0">
              <a:spcBef>
                <a:spcPct val="0"/>
              </a:spcBef>
              <a:spcAft>
                <a:spcPct val="0"/>
              </a:spcAft>
              <a:buAutoNum type="arabicPeriod"/>
            </a:pPr>
            <a:r>
              <a:rPr lang="en-US" altLang="en-US" sz="1600" dirty="0">
                <a:solidFill>
                  <a:srgbClr val="555555"/>
                </a:solidFill>
              </a:rPr>
              <a:t>The recurrent hidden state = the cell state of the LSTM layer. </a:t>
            </a:r>
          </a:p>
          <a:p>
            <a:pPr marL="342900" lvl="1" indent="-342900" eaLnBrk="0" fontAlgn="base" hangingPunct="0">
              <a:spcBef>
                <a:spcPct val="0"/>
              </a:spcBef>
              <a:spcAft>
                <a:spcPct val="0"/>
              </a:spcAft>
              <a:buAutoNum type="arabicPeriod"/>
            </a:pPr>
            <a:r>
              <a:rPr lang="en-US" altLang="en-US" sz="1600" dirty="0">
                <a:solidFill>
                  <a:srgbClr val="555555"/>
                </a:solidFill>
              </a:rPr>
              <a:t>The benefit of stacked LSTM layers is analysis by chunking: the processing of input data chunk-by-chunk as opposed to all at once. </a:t>
            </a:r>
          </a:p>
          <a:p>
            <a:pPr marL="342900" lvl="1" indent="-342900" eaLnBrk="0" fontAlgn="base" hangingPunct="0">
              <a:spcBef>
                <a:spcPct val="0"/>
              </a:spcBef>
              <a:spcAft>
                <a:spcPct val="0"/>
              </a:spcAft>
              <a:buAutoNum type="arabicPeriod"/>
            </a:pPr>
            <a:r>
              <a:rPr lang="en-US" altLang="en-US" sz="1600" dirty="0">
                <a:solidFill>
                  <a:srgbClr val="555555"/>
                </a:solidFill>
              </a:rPr>
              <a:t>Chunking leads to deeper understanding of trends in data. </a:t>
            </a:r>
          </a:p>
          <a:p>
            <a:pPr marL="342900" lvl="1" indent="-342900" eaLnBrk="0" fontAlgn="base" hangingPunct="0">
              <a:lnSpc>
                <a:spcPct val="100000"/>
              </a:lnSpc>
              <a:spcBef>
                <a:spcPct val="0"/>
              </a:spcBef>
              <a:spcAft>
                <a:spcPct val="0"/>
              </a:spcAft>
              <a:buAutoNum type="arabicPeriod"/>
            </a:pPr>
            <a:endParaRPr lang="en-US" altLang="en-US" sz="1600" dirty="0">
              <a:solidFill>
                <a:schemeClr val="tx1"/>
              </a:solidFill>
            </a:endParaRPr>
          </a:p>
        </p:txBody>
      </p:sp>
    </p:spTree>
    <p:extLst>
      <p:ext uri="{BB962C8B-B14F-4D97-AF65-F5344CB8AC3E}">
        <p14:creationId xmlns:p14="http://schemas.microsoft.com/office/powerpoint/2010/main" val="1401537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1AFD-123E-493C-BDA8-6BBF7DB25AB2}"/>
              </a:ext>
            </a:extLst>
          </p:cNvPr>
          <p:cNvSpPr>
            <a:spLocks noGrp="1"/>
          </p:cNvSpPr>
          <p:nvPr>
            <p:ph type="title"/>
          </p:nvPr>
        </p:nvSpPr>
        <p:spPr/>
        <p:txBody>
          <a:bodyPr/>
          <a:lstStyle/>
          <a:p>
            <a:r>
              <a:rPr lang="en-US" dirty="0"/>
              <a:t>Dropout </a:t>
            </a:r>
          </a:p>
        </p:txBody>
      </p:sp>
      <p:sp>
        <p:nvSpPr>
          <p:cNvPr id="4" name="Content Placeholder 2">
            <a:extLst>
              <a:ext uri="{FF2B5EF4-FFF2-40B4-BE49-F238E27FC236}">
                <a16:creationId xmlns:a16="http://schemas.microsoft.com/office/drawing/2014/main" id="{CE131F6F-392C-4889-BC33-0691B33CD9EF}"/>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a:t>The dropout layer is not a processing layer. It does not process data. </a:t>
            </a:r>
          </a:p>
          <a:p>
            <a:pPr marL="342900" indent="-342900">
              <a:spcBef>
                <a:spcPts val="0"/>
              </a:spcBef>
              <a:spcAft>
                <a:spcPts val="0"/>
              </a:spcAft>
              <a:buAutoNum type="arabicPeriod"/>
            </a:pPr>
            <a:r>
              <a:rPr lang="en-US" sz="1600" dirty="0"/>
              <a:t>The dropout layer adds noise to data by </a:t>
            </a:r>
            <a:r>
              <a:rPr lang="en-US" sz="1600" b="1" dirty="0"/>
              <a:t>disabling</a:t>
            </a:r>
            <a:r>
              <a:rPr lang="en-US" sz="1600" dirty="0"/>
              <a:t> nodes from layers. </a:t>
            </a:r>
          </a:p>
          <a:p>
            <a:pPr marL="342900" indent="-342900">
              <a:spcBef>
                <a:spcPts val="0"/>
              </a:spcBef>
              <a:spcAft>
                <a:spcPts val="0"/>
              </a:spcAft>
              <a:buAutoNum type="arabicPeriod"/>
            </a:pPr>
            <a:r>
              <a:rPr lang="en-US" sz="1600" dirty="0"/>
              <a:t>The job of the dropout layer is to </a:t>
            </a:r>
            <a:r>
              <a:rPr lang="en-US" sz="1600" b="1" dirty="0"/>
              <a:t>reduce overfitting </a:t>
            </a:r>
            <a:r>
              <a:rPr lang="en-US" sz="1600" dirty="0"/>
              <a:t>(i.e. weights are too specific).  </a:t>
            </a:r>
          </a:p>
        </p:txBody>
      </p:sp>
    </p:spTree>
    <p:extLst>
      <p:ext uri="{BB962C8B-B14F-4D97-AF65-F5344CB8AC3E}">
        <p14:creationId xmlns:p14="http://schemas.microsoft.com/office/powerpoint/2010/main" val="238863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483A-898F-4920-B7A2-3D7A8CCF0FE3}"/>
              </a:ext>
            </a:extLst>
          </p:cNvPr>
          <p:cNvSpPr>
            <a:spLocks noGrp="1"/>
          </p:cNvSpPr>
          <p:nvPr>
            <p:ph type="title"/>
          </p:nvPr>
        </p:nvSpPr>
        <p:spPr/>
        <p:txBody>
          <a:bodyPr/>
          <a:lstStyle/>
          <a:p>
            <a:r>
              <a:rPr lang="en-US" dirty="0"/>
              <a:t>Batch Normalization</a:t>
            </a:r>
          </a:p>
        </p:txBody>
      </p:sp>
      <p:sp>
        <p:nvSpPr>
          <p:cNvPr id="4" name="Content Placeholder 2">
            <a:extLst>
              <a:ext uri="{FF2B5EF4-FFF2-40B4-BE49-F238E27FC236}">
                <a16:creationId xmlns:a16="http://schemas.microsoft.com/office/drawing/2014/main" id="{DE535A21-B0E3-4E94-8D24-D92F75C925D5}"/>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a:t>Like the dropout layer, the Batch Normalization layer does not process data. </a:t>
            </a:r>
          </a:p>
          <a:p>
            <a:pPr marL="342900" indent="-342900">
              <a:spcBef>
                <a:spcPts val="0"/>
              </a:spcBef>
              <a:spcAft>
                <a:spcPts val="0"/>
              </a:spcAft>
              <a:buAutoNum type="arabicPeriod"/>
            </a:pPr>
            <a:r>
              <a:rPr lang="en-US" sz="1600" dirty="0"/>
              <a:t>Its job is to </a:t>
            </a:r>
            <a:r>
              <a:rPr lang="en-US" sz="1600" b="1" dirty="0"/>
              <a:t>rescale</a:t>
            </a:r>
            <a:r>
              <a:rPr lang="en-US" sz="1600" dirty="0"/>
              <a:t> data to have a mean of 0 and standard deviation of 1. All data is within the same range of values. </a:t>
            </a:r>
          </a:p>
          <a:p>
            <a:pPr marL="342900" indent="-342900">
              <a:spcBef>
                <a:spcPts val="0"/>
              </a:spcBef>
              <a:spcAft>
                <a:spcPts val="0"/>
              </a:spcAft>
              <a:buAutoNum type="arabicPeriod"/>
            </a:pPr>
            <a:r>
              <a:rPr lang="en-US" sz="1600" dirty="0"/>
              <a:t>Benefits: </a:t>
            </a:r>
          </a:p>
          <a:p>
            <a:pPr>
              <a:spcBef>
                <a:spcPts val="0"/>
              </a:spcBef>
              <a:spcAft>
                <a:spcPts val="0"/>
              </a:spcAft>
            </a:pPr>
            <a:r>
              <a:rPr lang="en-US" sz="1600" dirty="0"/>
              <a:t>	Weights do not change very drastically. </a:t>
            </a:r>
          </a:p>
          <a:p>
            <a:pPr>
              <a:spcBef>
                <a:spcPts val="0"/>
              </a:spcBef>
              <a:spcAft>
                <a:spcPts val="0"/>
              </a:spcAft>
            </a:pPr>
            <a:r>
              <a:rPr lang="en-US" sz="1600" dirty="0"/>
              <a:t>	No erratic changes in model performance during training.</a:t>
            </a:r>
          </a:p>
        </p:txBody>
      </p:sp>
    </p:spTree>
    <p:extLst>
      <p:ext uri="{BB962C8B-B14F-4D97-AF65-F5344CB8AC3E}">
        <p14:creationId xmlns:p14="http://schemas.microsoft.com/office/powerpoint/2010/main" val="2206678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470A-60B7-4F23-A358-EC3D946D32B6}"/>
              </a:ext>
            </a:extLst>
          </p:cNvPr>
          <p:cNvSpPr>
            <a:spLocks noGrp="1"/>
          </p:cNvSpPr>
          <p:nvPr>
            <p:ph type="title"/>
          </p:nvPr>
        </p:nvSpPr>
        <p:spPr/>
        <p:txBody>
          <a:bodyPr/>
          <a:lstStyle/>
          <a:p>
            <a:r>
              <a:rPr lang="en-US" dirty="0"/>
              <a:t>Model Performance</a:t>
            </a:r>
          </a:p>
        </p:txBody>
      </p:sp>
      <p:sp>
        <p:nvSpPr>
          <p:cNvPr id="5" name="Content Placeholder 2">
            <a:extLst>
              <a:ext uri="{FF2B5EF4-FFF2-40B4-BE49-F238E27FC236}">
                <a16:creationId xmlns:a16="http://schemas.microsoft.com/office/drawing/2014/main" id="{1F3E5F42-CA7E-4783-AF94-A88396D74AE1}"/>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a:t>The model was trained using 8000 samples. </a:t>
            </a:r>
          </a:p>
          <a:p>
            <a:pPr marL="342900" indent="-342900">
              <a:spcBef>
                <a:spcPts val="0"/>
              </a:spcBef>
              <a:spcAft>
                <a:spcPts val="0"/>
              </a:spcAft>
              <a:buAutoNum type="arabicPeriod"/>
            </a:pPr>
            <a:r>
              <a:rPr lang="en-US" sz="1600" dirty="0"/>
              <a:t>The model was tested using 2000 samples. </a:t>
            </a:r>
          </a:p>
          <a:p>
            <a:pPr marL="342900" indent="-342900">
              <a:spcBef>
                <a:spcPts val="0"/>
              </a:spcBef>
              <a:spcAft>
                <a:spcPts val="0"/>
              </a:spcAft>
              <a:buAutoNum type="arabicPeriod"/>
            </a:pPr>
            <a:r>
              <a:rPr lang="en-US" sz="1600" dirty="0"/>
              <a:t>Early stopping was implemented to </a:t>
            </a:r>
            <a:r>
              <a:rPr lang="en-US" sz="1600" b="1" dirty="0"/>
              <a:t>stop</a:t>
            </a:r>
            <a:r>
              <a:rPr lang="en-US" sz="1600" dirty="0"/>
              <a:t> training if performance stagnates and </a:t>
            </a:r>
            <a:r>
              <a:rPr lang="en-US" sz="1600" b="1" dirty="0"/>
              <a:t>save</a:t>
            </a:r>
            <a:r>
              <a:rPr lang="en-US" sz="1600" dirty="0"/>
              <a:t> the state of the model at peak performance (test loss is low and test accuracy is high).</a:t>
            </a:r>
          </a:p>
          <a:p>
            <a:pPr marL="342900" indent="-342900">
              <a:spcBef>
                <a:spcPts val="0"/>
              </a:spcBef>
              <a:spcAft>
                <a:spcPts val="0"/>
              </a:spcAft>
              <a:buAutoNum type="arabicPeriod"/>
            </a:pPr>
            <a:r>
              <a:rPr lang="en-US" sz="1600" dirty="0"/>
              <a:t>Batch size was set at 64 (64 samples processed at a time), and the ADAM optimizer was used with 0.001 learning rate. </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3230771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CD6D-F670-45BA-8B24-17A54E778159}"/>
              </a:ext>
            </a:extLst>
          </p:cNvPr>
          <p:cNvSpPr>
            <a:spLocks noGrp="1"/>
          </p:cNvSpPr>
          <p:nvPr>
            <p:ph type="title"/>
          </p:nvPr>
        </p:nvSpPr>
        <p:spPr/>
        <p:txBody>
          <a:bodyPr/>
          <a:lstStyle/>
          <a:p>
            <a:r>
              <a:rPr lang="en-US" dirty="0"/>
              <a:t>Model Performance</a:t>
            </a:r>
          </a:p>
        </p:txBody>
      </p:sp>
      <p:sp>
        <p:nvSpPr>
          <p:cNvPr id="3" name="Content Placeholder 2">
            <a:extLst>
              <a:ext uri="{FF2B5EF4-FFF2-40B4-BE49-F238E27FC236}">
                <a16:creationId xmlns:a16="http://schemas.microsoft.com/office/drawing/2014/main" id="{27776FFE-B7FB-4EF9-9CF2-3284B0C7C42F}"/>
              </a:ext>
            </a:extLst>
          </p:cNvPr>
          <p:cNvSpPr>
            <a:spLocks noGrp="1"/>
          </p:cNvSpPr>
          <p:nvPr>
            <p:ph sz="quarter" idx="10"/>
          </p:nvPr>
        </p:nvSpPr>
        <p:spPr/>
        <p:txBody>
          <a:bodyPr/>
          <a:lstStyle/>
          <a:p>
            <a:endParaRPr lang="en-US"/>
          </a:p>
        </p:txBody>
      </p:sp>
      <p:pic>
        <p:nvPicPr>
          <p:cNvPr id="5" name="Picture 4">
            <a:extLst>
              <a:ext uri="{FF2B5EF4-FFF2-40B4-BE49-F238E27FC236}">
                <a16:creationId xmlns:a16="http://schemas.microsoft.com/office/drawing/2014/main" id="{03ADC2AD-D6CD-48C2-898F-9240781A15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600200"/>
            <a:ext cx="5486400" cy="3657600"/>
          </a:xfrm>
          <a:prstGeom prst="rect">
            <a:avLst/>
          </a:prstGeom>
          <a:noFill/>
          <a:ln>
            <a:noFill/>
          </a:ln>
        </p:spPr>
      </p:pic>
    </p:spTree>
    <p:extLst>
      <p:ext uri="{BB962C8B-B14F-4D97-AF65-F5344CB8AC3E}">
        <p14:creationId xmlns:p14="http://schemas.microsoft.com/office/powerpoint/2010/main" val="3866995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CD6D-F670-45BA-8B24-17A54E778159}"/>
              </a:ext>
            </a:extLst>
          </p:cNvPr>
          <p:cNvSpPr>
            <a:spLocks noGrp="1"/>
          </p:cNvSpPr>
          <p:nvPr>
            <p:ph type="title"/>
          </p:nvPr>
        </p:nvSpPr>
        <p:spPr/>
        <p:txBody>
          <a:bodyPr/>
          <a:lstStyle/>
          <a:p>
            <a:r>
              <a:rPr lang="en-US" dirty="0"/>
              <a:t>Model Performance</a:t>
            </a:r>
          </a:p>
        </p:txBody>
      </p:sp>
      <p:sp>
        <p:nvSpPr>
          <p:cNvPr id="3" name="Content Placeholder 2">
            <a:extLst>
              <a:ext uri="{FF2B5EF4-FFF2-40B4-BE49-F238E27FC236}">
                <a16:creationId xmlns:a16="http://schemas.microsoft.com/office/drawing/2014/main" id="{27776FFE-B7FB-4EF9-9CF2-3284B0C7C42F}"/>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B7A7955B-48C1-4207-B475-3F2BF3E51D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600200"/>
            <a:ext cx="5486400" cy="3657600"/>
          </a:xfrm>
          <a:prstGeom prst="rect">
            <a:avLst/>
          </a:prstGeom>
          <a:noFill/>
          <a:ln>
            <a:noFill/>
          </a:ln>
        </p:spPr>
      </p:pic>
    </p:spTree>
    <p:extLst>
      <p:ext uri="{BB962C8B-B14F-4D97-AF65-F5344CB8AC3E}">
        <p14:creationId xmlns:p14="http://schemas.microsoft.com/office/powerpoint/2010/main" val="3949589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D473D-0A85-495B-A22A-65F0B0A9DA66}"/>
              </a:ext>
            </a:extLst>
          </p:cNvPr>
          <p:cNvSpPr>
            <a:spLocks noGrp="1"/>
          </p:cNvSpPr>
          <p:nvPr>
            <p:ph type="title"/>
          </p:nvPr>
        </p:nvSpPr>
        <p:spPr/>
        <p:txBody>
          <a:bodyPr/>
          <a:lstStyle/>
          <a:p>
            <a:r>
              <a:rPr lang="en-US" dirty="0"/>
              <a:t>Model Evaluation</a:t>
            </a:r>
          </a:p>
        </p:txBody>
      </p:sp>
      <p:sp>
        <p:nvSpPr>
          <p:cNvPr id="4" name="Content Placeholder 2">
            <a:extLst>
              <a:ext uri="{FF2B5EF4-FFF2-40B4-BE49-F238E27FC236}">
                <a16:creationId xmlns:a16="http://schemas.microsoft.com/office/drawing/2014/main" id="{05ADC0F5-A8DB-4987-AEE9-F1716A6C83A6}"/>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a:t>Loss is a </a:t>
            </a:r>
            <a:r>
              <a:rPr lang="en-US" sz="1600" b="1" dirty="0"/>
              <a:t>measure</a:t>
            </a:r>
            <a:r>
              <a:rPr lang="en-US" sz="1600" dirty="0"/>
              <a:t> of the number of </a:t>
            </a:r>
            <a:r>
              <a:rPr lang="en-US" sz="1600" b="1" dirty="0"/>
              <a:t>mistakes</a:t>
            </a:r>
            <a:r>
              <a:rPr lang="en-US" sz="1600" dirty="0"/>
              <a:t> your model has made during training or testing. It is used to determine if model is overfit (weights are tuned to be </a:t>
            </a:r>
            <a:r>
              <a:rPr lang="en-US" sz="1600" b="1" dirty="0"/>
              <a:t>too specific</a:t>
            </a:r>
            <a:r>
              <a:rPr lang="en-US" sz="1600" dirty="0"/>
              <a:t>) or underfit (weights are tuned to be </a:t>
            </a:r>
            <a:r>
              <a:rPr lang="en-US" sz="1600" b="1" dirty="0"/>
              <a:t>too general</a:t>
            </a:r>
            <a:r>
              <a:rPr lang="en-US" sz="1600" dirty="0"/>
              <a:t>). </a:t>
            </a:r>
          </a:p>
          <a:p>
            <a:pPr marL="342900" indent="-342900">
              <a:spcBef>
                <a:spcPts val="0"/>
              </a:spcBef>
              <a:spcAft>
                <a:spcPts val="0"/>
              </a:spcAft>
              <a:buAutoNum type="arabicPeriod"/>
            </a:pPr>
            <a:r>
              <a:rPr lang="en-US" sz="1600" dirty="0"/>
              <a:t>Our model is showing signs of </a:t>
            </a:r>
            <a:r>
              <a:rPr lang="en-US" sz="1600" b="1" dirty="0"/>
              <a:t>overfitting</a:t>
            </a:r>
            <a:r>
              <a:rPr lang="en-US" sz="1600" dirty="0"/>
              <a:t>, since test loss &gt; training loss. </a:t>
            </a:r>
          </a:p>
          <a:p>
            <a:pPr marL="342900" indent="-342900">
              <a:spcBef>
                <a:spcPts val="0"/>
              </a:spcBef>
              <a:spcAft>
                <a:spcPts val="0"/>
              </a:spcAft>
              <a:buAutoNum type="arabicPeriod"/>
            </a:pPr>
            <a:r>
              <a:rPr lang="en-US" sz="1600" dirty="0"/>
              <a:t>Possible explanations for overfitting: </a:t>
            </a:r>
          </a:p>
          <a:p>
            <a:pPr lvl="2" indent="0">
              <a:spcBef>
                <a:spcPts val="0"/>
              </a:spcBef>
              <a:spcAft>
                <a:spcPts val="0"/>
              </a:spcAft>
              <a:buNone/>
            </a:pPr>
            <a:r>
              <a:rPr lang="en-US" sz="1600" dirty="0"/>
              <a:t>	Neural network architecture has too many layers.</a:t>
            </a:r>
          </a:p>
          <a:p>
            <a:pPr lvl="2" indent="0">
              <a:spcBef>
                <a:spcPts val="0"/>
              </a:spcBef>
              <a:spcAft>
                <a:spcPts val="0"/>
              </a:spcAft>
              <a:buNone/>
            </a:pPr>
            <a:r>
              <a:rPr lang="en-US" sz="1600" dirty="0"/>
              <a:t>	The neural network is training for too long (too many training cycles). </a:t>
            </a:r>
          </a:p>
          <a:p>
            <a:pPr marL="342900" indent="-342900">
              <a:spcBef>
                <a:spcPts val="0"/>
              </a:spcBef>
              <a:spcAft>
                <a:spcPts val="0"/>
              </a:spcAft>
              <a:buAutoNum type="arabicPeriod"/>
            </a:pPr>
            <a:r>
              <a:rPr lang="en-US" sz="1600" dirty="0"/>
              <a:t>Rule of thumb for overfitting: </a:t>
            </a:r>
          </a:p>
          <a:p>
            <a:pPr>
              <a:spcBef>
                <a:spcPts val="0"/>
              </a:spcBef>
              <a:spcAft>
                <a:spcPts val="0"/>
              </a:spcAft>
            </a:pPr>
            <a:r>
              <a:rPr lang="en-US" sz="1600" dirty="0"/>
              <a:t>	If the training dataset is processed by the network, it will memorize the data by having weights meant to 	identify samples in the training dataset. This leads to </a:t>
            </a:r>
            <a:r>
              <a:rPr lang="en-US" sz="1600" b="1" dirty="0"/>
              <a:t>poor performance </a:t>
            </a:r>
            <a:r>
              <a:rPr lang="en-US" sz="1600" dirty="0"/>
              <a:t>on the </a:t>
            </a:r>
            <a:r>
              <a:rPr lang="en-US" sz="1600" b="1" dirty="0"/>
              <a:t>testing dataset</a:t>
            </a:r>
            <a:r>
              <a:rPr lang="en-US" sz="1600" dirty="0"/>
              <a:t>. </a:t>
            </a:r>
          </a:p>
          <a:p>
            <a:pPr>
              <a:spcBef>
                <a:spcPts val="0"/>
              </a:spcBef>
              <a:spcAft>
                <a:spcPts val="0"/>
              </a:spcAft>
            </a:pPr>
            <a:endParaRPr lang="en-US" sz="1600" dirty="0"/>
          </a:p>
          <a:p>
            <a:pPr>
              <a:spcBef>
                <a:spcPts val="0"/>
              </a:spcBef>
              <a:spcAft>
                <a:spcPts val="0"/>
              </a:spcAft>
            </a:pPr>
            <a:r>
              <a:rPr lang="en-US" sz="1600" dirty="0"/>
              <a:t>	</a:t>
            </a:r>
          </a:p>
          <a:p>
            <a:pPr marL="342900" indent="-342900">
              <a:spcBef>
                <a:spcPts val="0"/>
              </a:spcBef>
              <a:spcAft>
                <a:spcPts val="0"/>
              </a:spcAft>
              <a:buAutoNum type="arabicPeriod"/>
            </a:pPr>
            <a:endParaRPr lang="en-US" sz="1600" dirty="0"/>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54179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F16E-00DB-474F-9B0A-B7BD681EA61E}"/>
              </a:ext>
            </a:extLst>
          </p:cNvPr>
          <p:cNvSpPr>
            <a:spLocks noGrp="1"/>
          </p:cNvSpPr>
          <p:nvPr>
            <p:ph type="title"/>
          </p:nvPr>
        </p:nvSpPr>
        <p:spPr/>
        <p:txBody>
          <a:bodyPr/>
          <a:lstStyle/>
          <a:p>
            <a:r>
              <a:rPr lang="en-US" dirty="0"/>
              <a:t>Design Constraints</a:t>
            </a:r>
          </a:p>
        </p:txBody>
      </p:sp>
      <p:sp>
        <p:nvSpPr>
          <p:cNvPr id="3" name="Content Placeholder 2">
            <a:extLst>
              <a:ext uri="{FF2B5EF4-FFF2-40B4-BE49-F238E27FC236}">
                <a16:creationId xmlns:a16="http://schemas.microsoft.com/office/drawing/2014/main" id="{45C9E4EA-7555-45DA-9137-AC472247CD04}"/>
              </a:ext>
            </a:extLst>
          </p:cNvPr>
          <p:cNvSpPr>
            <a:spLocks noGrp="1"/>
          </p:cNvSpPr>
          <p:nvPr>
            <p:ph sz="quarter" idx="10"/>
          </p:nvPr>
        </p:nvSpPr>
        <p:spPr>
          <a:xfrm>
            <a:off x="539496" y="1435607"/>
            <a:ext cx="11125762" cy="4441409"/>
          </a:xfrm>
        </p:spPr>
        <p:txBody>
          <a:bodyPr>
            <a:normAutofit/>
          </a:bodyPr>
          <a:lstStyle/>
          <a:p>
            <a:pPr marL="342900" marR="0" lvl="0" indent="-342900" algn="just">
              <a:lnSpc>
                <a:spcPct val="200000"/>
              </a:lnSpc>
              <a:spcBef>
                <a:spcPts val="0"/>
              </a:spcBef>
              <a:spcAft>
                <a:spcPts val="0"/>
              </a:spcAft>
              <a:buFont typeface="+mj-lt"/>
              <a:buAutoNum type="arabicPeriod"/>
            </a:pPr>
            <a:r>
              <a:rPr lang="en-US" sz="1600" dirty="0">
                <a:ea typeface="Calibri" panose="020F0502020204030204" pitchFamily="34" charset="0"/>
                <a:cs typeface="Times New Roman" panose="02020603050405020304" pitchFamily="18" charset="0"/>
              </a:rPr>
              <a:t>Some gestures are not arm-based or hand-based, which means that they cannot be reliably measured by certain sensors (i.e. EMG sensors). </a:t>
            </a:r>
          </a:p>
          <a:p>
            <a:pPr marL="342900" marR="0" lvl="0" indent="-342900" algn="just">
              <a:lnSpc>
                <a:spcPct val="200000"/>
              </a:lnSpc>
              <a:spcBef>
                <a:spcPts val="0"/>
              </a:spcBef>
              <a:spcAft>
                <a:spcPts val="0"/>
              </a:spcAft>
              <a:buFont typeface="+mj-lt"/>
              <a:buAutoNum type="arabicPeriod"/>
            </a:pPr>
            <a:r>
              <a:rPr lang="en-US" sz="1600" dirty="0">
                <a:ea typeface="Calibri" panose="020F0502020204030204" pitchFamily="34" charset="0"/>
                <a:cs typeface="Times New Roman" panose="02020603050405020304" pitchFamily="18" charset="0"/>
              </a:rPr>
              <a:t>If the neural network will be hosted locally, it must run on a device that possesses sufficient storage as well as processing power. </a:t>
            </a:r>
          </a:p>
          <a:p>
            <a:pPr marL="342900" marR="0" lvl="0" indent="-342900" algn="just">
              <a:lnSpc>
                <a:spcPct val="200000"/>
              </a:lnSpc>
              <a:spcBef>
                <a:spcPts val="0"/>
              </a:spcBef>
              <a:spcAft>
                <a:spcPts val="0"/>
              </a:spcAft>
              <a:buFont typeface="+mj-lt"/>
              <a:buAutoNum type="arabicPeriod"/>
            </a:pPr>
            <a:r>
              <a:rPr lang="en-US" sz="1600" dirty="0">
                <a:ea typeface="Calibri" panose="020F0502020204030204" pitchFamily="34" charset="0"/>
                <a:cs typeface="Times New Roman" panose="02020603050405020304" pitchFamily="18" charset="0"/>
              </a:rPr>
              <a:t>There are no pre-made datasets that can be used to train my neural network. </a:t>
            </a:r>
          </a:p>
          <a:p>
            <a:pPr marL="342900" marR="0" lvl="0" indent="-342900" algn="just">
              <a:lnSpc>
                <a:spcPct val="200000"/>
              </a:lnSpc>
              <a:spcBef>
                <a:spcPts val="0"/>
              </a:spcBef>
              <a:spcAft>
                <a:spcPts val="0"/>
              </a:spcAft>
              <a:buFont typeface="+mj-lt"/>
              <a:buAutoNum type="arabicPeriod"/>
            </a:pPr>
            <a:r>
              <a:rPr lang="en-US" sz="1600" dirty="0">
                <a:ea typeface="Calibri" panose="020F0502020204030204" pitchFamily="34" charset="0"/>
                <a:cs typeface="Times New Roman" panose="02020603050405020304" pitchFamily="18" charset="0"/>
              </a:rPr>
              <a:t>Wireless internet connection will be necessary to access text-to-speech and speech-to-text APIs. </a:t>
            </a:r>
          </a:p>
        </p:txBody>
      </p:sp>
    </p:spTree>
    <p:extLst>
      <p:ext uri="{BB962C8B-B14F-4D97-AF65-F5344CB8AC3E}">
        <p14:creationId xmlns:p14="http://schemas.microsoft.com/office/powerpoint/2010/main" val="707322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ED8C-BAA2-4643-82CE-BB554A42772B}"/>
              </a:ext>
            </a:extLst>
          </p:cNvPr>
          <p:cNvSpPr>
            <a:spLocks noGrp="1"/>
          </p:cNvSpPr>
          <p:nvPr>
            <p:ph type="title"/>
          </p:nvPr>
        </p:nvSpPr>
        <p:spPr>
          <a:xfrm>
            <a:off x="521207" y="448056"/>
            <a:ext cx="7894824" cy="635020"/>
          </a:xfrm>
        </p:spPr>
        <p:txBody>
          <a:bodyPr/>
          <a:lstStyle/>
          <a:p>
            <a:r>
              <a:rPr lang="en-US" dirty="0"/>
              <a:t>Task 4: Design of Gesture/Text-to-Speech Feature</a:t>
            </a:r>
          </a:p>
        </p:txBody>
      </p:sp>
      <p:sp>
        <p:nvSpPr>
          <p:cNvPr id="4" name="Content Placeholder 2">
            <a:extLst>
              <a:ext uri="{FF2B5EF4-FFF2-40B4-BE49-F238E27FC236}">
                <a16:creationId xmlns:a16="http://schemas.microsoft.com/office/drawing/2014/main" id="{571B1068-85E4-4AB9-B4E8-C3629D1188B4}"/>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Google Voice will be used for voice-synthesizing.</a:t>
            </a:r>
          </a:p>
          <a:p>
            <a:pPr marL="342900" indent="-342900">
              <a:spcBef>
                <a:spcPts val="0"/>
              </a:spcBef>
              <a:spcAft>
                <a:spcPts val="0"/>
              </a:spcAft>
              <a:buAutoNum type="arabicPeriod"/>
            </a:pPr>
            <a:r>
              <a:rPr lang="en-US" sz="1600" dirty="0"/>
              <a:t>The </a:t>
            </a:r>
            <a:r>
              <a:rPr lang="en-US" sz="1600" dirty="0" err="1"/>
              <a:t>Playsound</a:t>
            </a:r>
            <a:r>
              <a:rPr lang="en-US" sz="1600" dirty="0"/>
              <a:t> library (cross-platform, usable for Windows, Mac, and Linux operating systems) will be used to play the sound file generated by Google Voice. </a:t>
            </a:r>
          </a:p>
          <a:p>
            <a:pPr>
              <a:spcBef>
                <a:spcPts val="0"/>
              </a:spcBef>
              <a:spcAft>
                <a:spcPts val="0"/>
              </a:spcAft>
            </a:pPr>
            <a:endParaRPr lang="en-US" sz="1600" dirty="0"/>
          </a:p>
        </p:txBody>
      </p:sp>
    </p:spTree>
    <p:extLst>
      <p:ext uri="{BB962C8B-B14F-4D97-AF65-F5344CB8AC3E}">
        <p14:creationId xmlns:p14="http://schemas.microsoft.com/office/powerpoint/2010/main" val="261291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EEAE-5A51-4F08-B530-5AA7ACEEB7B2}"/>
              </a:ext>
            </a:extLst>
          </p:cNvPr>
          <p:cNvSpPr>
            <a:spLocks noGrp="1"/>
          </p:cNvSpPr>
          <p:nvPr>
            <p:ph type="title"/>
          </p:nvPr>
        </p:nvSpPr>
        <p:spPr/>
        <p:txBody>
          <a:bodyPr/>
          <a:lstStyle/>
          <a:p>
            <a:r>
              <a:rPr lang="en-US" dirty="0"/>
              <a:t>Gesture/Text-to-Speech (Flowchart)</a:t>
            </a:r>
          </a:p>
        </p:txBody>
      </p:sp>
      <p:sp>
        <p:nvSpPr>
          <p:cNvPr id="3" name="Content Placeholder 2">
            <a:extLst>
              <a:ext uri="{FF2B5EF4-FFF2-40B4-BE49-F238E27FC236}">
                <a16:creationId xmlns:a16="http://schemas.microsoft.com/office/drawing/2014/main" id="{ED336EB7-6DA9-4C42-9CB9-408E61AF021D}"/>
              </a:ext>
            </a:extLst>
          </p:cNvPr>
          <p:cNvSpPr>
            <a:spLocks noGrp="1"/>
          </p:cNvSpPr>
          <p:nvPr>
            <p:ph sz="quarter" idx="10"/>
          </p:nvPr>
        </p:nvSpPr>
        <p:spPr/>
        <p:txBody>
          <a:bodyPr/>
          <a:lstStyle/>
          <a:p>
            <a:endParaRPr lang="en-US"/>
          </a:p>
        </p:txBody>
      </p:sp>
      <p:pic>
        <p:nvPicPr>
          <p:cNvPr id="4" name="Picture 3" descr="A picture containing clock&#10;&#10;Description automatically generated">
            <a:extLst>
              <a:ext uri="{FF2B5EF4-FFF2-40B4-BE49-F238E27FC236}">
                <a16:creationId xmlns:a16="http://schemas.microsoft.com/office/drawing/2014/main" id="{98B901BC-F404-4EE4-A691-2913DC0BBB3D}"/>
              </a:ext>
            </a:extLst>
          </p:cNvPr>
          <p:cNvPicPr>
            <a:picLocks noChangeAspect="1"/>
          </p:cNvPicPr>
          <p:nvPr/>
        </p:nvPicPr>
        <p:blipFill>
          <a:blip r:embed="rId2"/>
          <a:stretch>
            <a:fillRect/>
          </a:stretch>
        </p:blipFill>
        <p:spPr>
          <a:xfrm>
            <a:off x="5519737" y="1943290"/>
            <a:ext cx="1152525" cy="2962275"/>
          </a:xfrm>
          <a:prstGeom prst="rect">
            <a:avLst/>
          </a:prstGeom>
        </p:spPr>
      </p:pic>
    </p:spTree>
    <p:extLst>
      <p:ext uri="{BB962C8B-B14F-4D97-AF65-F5344CB8AC3E}">
        <p14:creationId xmlns:p14="http://schemas.microsoft.com/office/powerpoint/2010/main" val="4283148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88EE-0645-4073-AFEC-F647128F8E21}"/>
              </a:ext>
            </a:extLst>
          </p:cNvPr>
          <p:cNvSpPr>
            <a:spLocks noGrp="1"/>
          </p:cNvSpPr>
          <p:nvPr>
            <p:ph type="title"/>
          </p:nvPr>
        </p:nvSpPr>
        <p:spPr/>
        <p:txBody>
          <a:bodyPr/>
          <a:lstStyle/>
          <a:p>
            <a:r>
              <a:rPr lang="en-US" dirty="0"/>
              <a:t>Gesture/Text-to-Speech (Implementation)</a:t>
            </a:r>
          </a:p>
        </p:txBody>
      </p:sp>
      <p:sp>
        <p:nvSpPr>
          <p:cNvPr id="3" name="Content Placeholder 2">
            <a:extLst>
              <a:ext uri="{FF2B5EF4-FFF2-40B4-BE49-F238E27FC236}">
                <a16:creationId xmlns:a16="http://schemas.microsoft.com/office/drawing/2014/main" id="{433731A7-DB1A-4A29-967B-0DA387FE3EC7}"/>
              </a:ext>
            </a:extLst>
          </p:cNvPr>
          <p:cNvSpPr>
            <a:spLocks noGrp="1"/>
          </p:cNvSpPr>
          <p:nvPr>
            <p:ph sz="quarter" idx="10"/>
          </p:nvPr>
        </p:nvSpPr>
        <p:spPr/>
        <p:txBody>
          <a:bodyPr/>
          <a:lstStyle/>
          <a:p>
            <a:endParaRPr lang="en-US"/>
          </a:p>
        </p:txBody>
      </p:sp>
      <p:sp>
        <p:nvSpPr>
          <p:cNvPr id="7" name="Rectangle 6">
            <a:extLst>
              <a:ext uri="{FF2B5EF4-FFF2-40B4-BE49-F238E27FC236}">
                <a16:creationId xmlns:a16="http://schemas.microsoft.com/office/drawing/2014/main" id="{F1BFDBE9-43A3-438D-8F86-FE9C9BE50C6F}"/>
              </a:ext>
            </a:extLst>
          </p:cNvPr>
          <p:cNvSpPr/>
          <p:nvPr/>
        </p:nvSpPr>
        <p:spPr>
          <a:xfrm>
            <a:off x="3589538" y="1782446"/>
            <a:ext cx="5012924" cy="3630802"/>
          </a:xfrm>
          <a:prstGeom prst="rect">
            <a:avLst/>
          </a:prstGeom>
        </p:spPr>
        <p:txBody>
          <a:bodyPr wrap="square">
            <a:spAutoFit/>
          </a:bodyPr>
          <a:lstStyle/>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from</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gtts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gTTS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from</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playsound</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playsound</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os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numpy</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as np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def</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getTTSoutput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gesture = str(</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np.genfromtxt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"output_gesture.txt"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dtype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"str"</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sound_file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"output_TTS.mp3"</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passes text to Google Voice. </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tts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gTTS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(text=gesture,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lang</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en</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saves text as .mp3. </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tts.save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sound_file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play .wav file via </a:t>
            </a:r>
            <a:r>
              <a:rPr lang="en-US" sz="1400" dirty="0" err="1">
                <a:solidFill>
                  <a:srgbClr val="008200"/>
                </a:solidFill>
                <a:latin typeface="Consolas" panose="020B0609020204030204" pitchFamily="49" charset="0"/>
                <a:ea typeface="Times New Roman" panose="02020603050405020304" pitchFamily="18" charset="0"/>
                <a:cs typeface="Times New Roman" panose="02020603050405020304" pitchFamily="18" charset="0"/>
              </a:rPr>
              <a:t>playsound</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playsound</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sound_file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deletes sound file after use.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os.remove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sound_file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getTTSoutput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849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ED8C-BAA2-4643-82CE-BB554A42772B}"/>
              </a:ext>
            </a:extLst>
          </p:cNvPr>
          <p:cNvSpPr>
            <a:spLocks noGrp="1"/>
          </p:cNvSpPr>
          <p:nvPr>
            <p:ph type="title"/>
          </p:nvPr>
        </p:nvSpPr>
        <p:spPr/>
        <p:txBody>
          <a:bodyPr/>
          <a:lstStyle/>
          <a:p>
            <a:r>
              <a:rPr lang="en-US" dirty="0"/>
              <a:t>Task 5: Design of Speech-to-Text Feature</a:t>
            </a:r>
          </a:p>
        </p:txBody>
      </p:sp>
      <p:sp>
        <p:nvSpPr>
          <p:cNvPr id="4" name="Content Placeholder 2">
            <a:extLst>
              <a:ext uri="{FF2B5EF4-FFF2-40B4-BE49-F238E27FC236}">
                <a16:creationId xmlns:a16="http://schemas.microsoft.com/office/drawing/2014/main" id="{571B1068-85E4-4AB9-B4E8-C3629D1188B4}"/>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speech recognition library developed by Andrew Zhang will be used to perform speech-to-text conversion.</a:t>
            </a:r>
          </a:p>
          <a:p>
            <a:pPr marL="342900" indent="-342900">
              <a:spcBef>
                <a:spcPts val="0"/>
              </a:spcBef>
              <a:spcAft>
                <a:spcPts val="0"/>
              </a:spcAft>
              <a:buAutoNum type="arabicPeriod"/>
            </a:pPr>
            <a:r>
              <a:rPr lang="en-US" sz="1600" dirty="0"/>
              <a:t>Wi-Fi will be necessary as the speech-to-text conversion is done through the Google Cloud Speech API. </a:t>
            </a:r>
          </a:p>
        </p:txBody>
      </p:sp>
    </p:spTree>
    <p:extLst>
      <p:ext uri="{BB962C8B-B14F-4D97-AF65-F5344CB8AC3E}">
        <p14:creationId xmlns:p14="http://schemas.microsoft.com/office/powerpoint/2010/main" val="407844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59B8-FDCC-4924-853F-917C2A5C98EA}"/>
              </a:ext>
            </a:extLst>
          </p:cNvPr>
          <p:cNvSpPr>
            <a:spLocks noGrp="1"/>
          </p:cNvSpPr>
          <p:nvPr>
            <p:ph type="title"/>
          </p:nvPr>
        </p:nvSpPr>
        <p:spPr/>
        <p:txBody>
          <a:bodyPr/>
          <a:lstStyle/>
          <a:p>
            <a:r>
              <a:rPr lang="en-US" dirty="0"/>
              <a:t>Speech-to-Text Feature (Flowchart)</a:t>
            </a:r>
          </a:p>
        </p:txBody>
      </p:sp>
      <p:pic>
        <p:nvPicPr>
          <p:cNvPr id="6" name="Content Placeholder 5" descr="A picture containing clock&#10;&#10;Description automatically generated">
            <a:extLst>
              <a:ext uri="{FF2B5EF4-FFF2-40B4-BE49-F238E27FC236}">
                <a16:creationId xmlns:a16="http://schemas.microsoft.com/office/drawing/2014/main" id="{12E6F10D-D57F-4FA7-A80A-2F1A3A8F1254}"/>
              </a:ext>
            </a:extLst>
          </p:cNvPr>
          <p:cNvPicPr>
            <a:picLocks noGrp="1" noChangeAspect="1"/>
          </p:cNvPicPr>
          <p:nvPr>
            <p:ph sz="quarter" idx="10"/>
          </p:nvPr>
        </p:nvPicPr>
        <p:blipFill>
          <a:blip r:embed="rId2"/>
          <a:stretch>
            <a:fillRect/>
          </a:stretch>
        </p:blipFill>
        <p:spPr>
          <a:xfrm>
            <a:off x="5214503" y="1439862"/>
            <a:ext cx="1762994" cy="3978275"/>
          </a:xfrm>
        </p:spPr>
      </p:pic>
    </p:spTree>
    <p:extLst>
      <p:ext uri="{BB962C8B-B14F-4D97-AF65-F5344CB8AC3E}">
        <p14:creationId xmlns:p14="http://schemas.microsoft.com/office/powerpoint/2010/main" val="626303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3729-D4E9-449B-950D-E3EFBCCF9DA5}"/>
              </a:ext>
            </a:extLst>
          </p:cNvPr>
          <p:cNvSpPr>
            <a:spLocks noGrp="1"/>
          </p:cNvSpPr>
          <p:nvPr>
            <p:ph type="title"/>
          </p:nvPr>
        </p:nvSpPr>
        <p:spPr/>
        <p:txBody>
          <a:bodyPr/>
          <a:lstStyle/>
          <a:p>
            <a:r>
              <a:rPr lang="en-US" dirty="0"/>
              <a:t>Speech-to-Text Implementation</a:t>
            </a:r>
          </a:p>
        </p:txBody>
      </p:sp>
      <p:sp>
        <p:nvSpPr>
          <p:cNvPr id="3" name="Content Placeholder 2">
            <a:extLst>
              <a:ext uri="{FF2B5EF4-FFF2-40B4-BE49-F238E27FC236}">
                <a16:creationId xmlns:a16="http://schemas.microsoft.com/office/drawing/2014/main" id="{07E36BAA-CDA6-4FE3-BF0A-F1697C01FB60}"/>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852B82C3-5535-40B0-A363-EAA03BB396ED}"/>
              </a:ext>
            </a:extLst>
          </p:cNvPr>
          <p:cNvSpPr/>
          <p:nvPr/>
        </p:nvSpPr>
        <p:spPr>
          <a:xfrm>
            <a:off x="3048000" y="1824791"/>
            <a:ext cx="6096000" cy="3199274"/>
          </a:xfrm>
          <a:prstGeom prst="rect">
            <a:avLst/>
          </a:prstGeom>
        </p:spPr>
        <p:txBody>
          <a:bodyPr>
            <a:spAutoFit/>
          </a:bodyPr>
          <a:lstStyle/>
          <a:p>
            <a:pPr marL="342900" marR="0" lvl="0" indent="-342900">
              <a:lnSpc>
                <a:spcPts val="1050"/>
              </a:lnSpc>
              <a:spcBef>
                <a:spcPts val="0"/>
              </a:spcBef>
              <a:spcAft>
                <a:spcPts val="0"/>
              </a:spcAft>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speech_recognition</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as STT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def</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speech2text():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initialize </a:t>
            </a:r>
            <a:r>
              <a:rPr lang="en-US" sz="1400" dirty="0" err="1">
                <a:solidFill>
                  <a:srgbClr val="008200"/>
                </a:solidFill>
                <a:latin typeface="Consolas" panose="020B0609020204030204" pitchFamily="49" charset="0"/>
                <a:ea typeface="Times New Roman" panose="02020603050405020304" pitchFamily="18" charset="0"/>
                <a:cs typeface="Times New Roman" panose="02020603050405020304" pitchFamily="18" charset="0"/>
              </a:rPr>
              <a:t>gTTS</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converter =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STT.Recognizer</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with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STT.Microphone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as sound: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filter out noise when audio is received. </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converter.adjust_for_ambient_noise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acquire audio.</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output =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converter.listen</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store converted output in 'speech' variable.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try</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speech =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converter.recognize_google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(output)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except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speech = </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'Try again'</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speech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7958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BE07-C2C1-48C7-9C93-2336C0764163}"/>
              </a:ext>
            </a:extLst>
          </p:cNvPr>
          <p:cNvSpPr>
            <a:spLocks noGrp="1"/>
          </p:cNvSpPr>
          <p:nvPr>
            <p:ph type="title"/>
          </p:nvPr>
        </p:nvSpPr>
        <p:spPr/>
        <p:txBody>
          <a:bodyPr/>
          <a:lstStyle/>
          <a:p>
            <a:r>
              <a:rPr lang="en-US" dirty="0"/>
              <a:t>Task 6: Design of GUI</a:t>
            </a:r>
          </a:p>
        </p:txBody>
      </p:sp>
      <p:sp>
        <p:nvSpPr>
          <p:cNvPr id="4" name="Content Placeholder 2">
            <a:extLst>
              <a:ext uri="{FF2B5EF4-FFF2-40B4-BE49-F238E27FC236}">
                <a16:creationId xmlns:a16="http://schemas.microsoft.com/office/drawing/2014/main" id="{683201BE-0806-40FE-9DE6-8CC91712D78F}"/>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When developing a graphical user interface (or GUI for short), both form and function go hand-in-hand. </a:t>
            </a:r>
          </a:p>
          <a:p>
            <a:pPr marL="342900" indent="-342900">
              <a:spcBef>
                <a:spcPts val="0"/>
              </a:spcBef>
              <a:spcAft>
                <a:spcPts val="0"/>
              </a:spcAft>
              <a:buAutoNum type="arabicPeriod"/>
            </a:pPr>
            <a:r>
              <a:rPr lang="en-US" sz="1600" dirty="0"/>
              <a:t>In terms of form, a GUI should be easy-to-navigate. </a:t>
            </a:r>
          </a:p>
          <a:p>
            <a:pPr marL="342900" indent="-342900">
              <a:spcBef>
                <a:spcPts val="0"/>
              </a:spcBef>
              <a:spcAft>
                <a:spcPts val="0"/>
              </a:spcAft>
              <a:buAutoNum type="arabicPeriod"/>
            </a:pPr>
            <a:r>
              <a:rPr lang="en-US" sz="1600" dirty="0"/>
              <a:t>In terms of function, it should require as little heavy lifting or accommodation from the user as possible.</a:t>
            </a:r>
          </a:p>
          <a:p>
            <a:pPr marL="342900" indent="-342900">
              <a:spcBef>
                <a:spcPts val="0"/>
              </a:spcBef>
              <a:spcAft>
                <a:spcPts val="0"/>
              </a:spcAft>
              <a:buAutoNum type="arabicPeriod"/>
            </a:pPr>
            <a:r>
              <a:rPr lang="en-US" sz="1600" dirty="0"/>
              <a:t> It was decided that the GUI for Sign AI will be simple and fulfill 3 basic functions: </a:t>
            </a:r>
          </a:p>
          <a:p>
            <a:pPr lvl="1" indent="0">
              <a:spcBef>
                <a:spcPts val="0"/>
              </a:spcBef>
              <a:spcAft>
                <a:spcPts val="0"/>
              </a:spcAft>
              <a:buNone/>
            </a:pPr>
            <a:r>
              <a:rPr lang="en-US" sz="1600" dirty="0"/>
              <a:t>	acquiring sensor data from the </a:t>
            </a:r>
            <a:r>
              <a:rPr lang="en-US" sz="1600" dirty="0" err="1"/>
              <a:t>Myo</a:t>
            </a:r>
            <a:r>
              <a:rPr lang="en-US" sz="1600" dirty="0"/>
              <a:t> armband, </a:t>
            </a:r>
          </a:p>
          <a:p>
            <a:pPr lvl="1" indent="0">
              <a:spcBef>
                <a:spcPts val="0"/>
              </a:spcBef>
              <a:spcAft>
                <a:spcPts val="0"/>
              </a:spcAft>
              <a:buNone/>
            </a:pPr>
            <a:r>
              <a:rPr lang="en-US" sz="1600" dirty="0"/>
              <a:t>	sending sensor data to the neural network for processing, </a:t>
            </a:r>
          </a:p>
          <a:p>
            <a:pPr lvl="1" indent="0">
              <a:spcBef>
                <a:spcPts val="0"/>
              </a:spcBef>
              <a:spcAft>
                <a:spcPts val="0"/>
              </a:spcAft>
              <a:buNone/>
            </a:pPr>
            <a:r>
              <a:rPr lang="en-US" sz="1600" dirty="0"/>
              <a:t>	and acquiring speech data to be converted to text (and vice-versa) by Google APIs. </a:t>
            </a:r>
          </a:p>
        </p:txBody>
      </p:sp>
    </p:spTree>
    <p:extLst>
      <p:ext uri="{BB962C8B-B14F-4D97-AF65-F5344CB8AC3E}">
        <p14:creationId xmlns:p14="http://schemas.microsoft.com/office/powerpoint/2010/main" val="2411029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BE07-C2C1-48C7-9C93-2336C0764163}"/>
              </a:ext>
            </a:extLst>
          </p:cNvPr>
          <p:cNvSpPr>
            <a:spLocks noGrp="1"/>
          </p:cNvSpPr>
          <p:nvPr>
            <p:ph type="title"/>
          </p:nvPr>
        </p:nvSpPr>
        <p:spPr/>
        <p:txBody>
          <a:bodyPr/>
          <a:lstStyle/>
          <a:p>
            <a:r>
              <a:rPr lang="en-US" dirty="0"/>
              <a:t>The </a:t>
            </a:r>
            <a:r>
              <a:rPr lang="en-US" dirty="0" err="1"/>
              <a:t>Tkinter</a:t>
            </a:r>
            <a:r>
              <a:rPr lang="en-US" dirty="0"/>
              <a:t> Library</a:t>
            </a:r>
          </a:p>
        </p:txBody>
      </p:sp>
      <p:sp>
        <p:nvSpPr>
          <p:cNvPr id="4" name="Content Placeholder 2">
            <a:extLst>
              <a:ext uri="{FF2B5EF4-FFF2-40B4-BE49-F238E27FC236}">
                <a16:creationId xmlns:a16="http://schemas.microsoft.com/office/drawing/2014/main" id="{683201BE-0806-40FE-9DE6-8CC91712D78F}"/>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Since the GUI will be written using the Python language, the </a:t>
            </a:r>
            <a:r>
              <a:rPr lang="en-US" sz="1600" dirty="0" err="1"/>
              <a:t>Tkinter</a:t>
            </a:r>
            <a:r>
              <a:rPr lang="en-US" sz="1600" dirty="0"/>
              <a:t> library will be used to develop it. </a:t>
            </a:r>
          </a:p>
          <a:p>
            <a:pPr marL="342900" indent="-342900">
              <a:spcBef>
                <a:spcPts val="0"/>
              </a:spcBef>
              <a:spcAft>
                <a:spcPts val="0"/>
              </a:spcAft>
              <a:buAutoNum type="arabicPeriod"/>
            </a:pPr>
            <a:r>
              <a:rPr lang="en-US" sz="1600" dirty="0"/>
              <a:t>The </a:t>
            </a:r>
            <a:r>
              <a:rPr lang="en-US" sz="1600" dirty="0" err="1"/>
              <a:t>Tkinter</a:t>
            </a:r>
            <a:r>
              <a:rPr lang="en-US" sz="1600" dirty="0"/>
              <a:t> library compiles and adapts the Tk GIU toolkit written in its language to Python. </a:t>
            </a:r>
          </a:p>
          <a:p>
            <a:pPr marL="342900" indent="-342900">
              <a:spcBef>
                <a:spcPts val="0"/>
              </a:spcBef>
              <a:spcAft>
                <a:spcPts val="0"/>
              </a:spcAft>
              <a:buAutoNum type="arabicPeriod"/>
            </a:pPr>
            <a:r>
              <a:rPr lang="en-US" sz="1600" dirty="0"/>
              <a:t>One main benefit of using </a:t>
            </a:r>
            <a:r>
              <a:rPr lang="en-US" sz="1600" dirty="0" err="1"/>
              <a:t>Tkinter</a:t>
            </a:r>
            <a:r>
              <a:rPr lang="en-US" sz="1600" dirty="0"/>
              <a:t> for GUI development is that it is a cross-platform library, meaning that GUIs spawned from it can be run on Microsoft, Linux, and Apple operating systems. </a:t>
            </a:r>
          </a:p>
          <a:p>
            <a:pPr marL="342900" indent="-342900">
              <a:spcBef>
                <a:spcPts val="0"/>
              </a:spcBef>
              <a:spcAft>
                <a:spcPts val="0"/>
              </a:spcAft>
              <a:buAutoNum type="arabicPeriod"/>
            </a:pPr>
            <a:r>
              <a:rPr lang="en-US" sz="1600" dirty="0"/>
              <a:t>It is also equipped with all the traditional UI elements found in most GUIs such as buttons, drop-downs, and checkboxes. </a:t>
            </a:r>
          </a:p>
        </p:txBody>
      </p:sp>
    </p:spTree>
    <p:extLst>
      <p:ext uri="{BB962C8B-B14F-4D97-AF65-F5344CB8AC3E}">
        <p14:creationId xmlns:p14="http://schemas.microsoft.com/office/powerpoint/2010/main" val="2263207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8FB1-2A35-46F8-9D54-84AE2A4A2084}"/>
              </a:ext>
            </a:extLst>
          </p:cNvPr>
          <p:cNvSpPr>
            <a:spLocks noGrp="1"/>
          </p:cNvSpPr>
          <p:nvPr>
            <p:ph type="title"/>
          </p:nvPr>
        </p:nvSpPr>
        <p:spPr/>
        <p:txBody>
          <a:bodyPr/>
          <a:lstStyle/>
          <a:p>
            <a:r>
              <a:rPr lang="en-US" dirty="0"/>
              <a:t>Finalized GUI Design</a:t>
            </a:r>
          </a:p>
        </p:txBody>
      </p:sp>
      <p:sp>
        <p:nvSpPr>
          <p:cNvPr id="3" name="Content Placeholder 2">
            <a:extLst>
              <a:ext uri="{FF2B5EF4-FFF2-40B4-BE49-F238E27FC236}">
                <a16:creationId xmlns:a16="http://schemas.microsoft.com/office/drawing/2014/main" id="{FCCC7671-CC95-406E-9DC7-CD085E7505BB}"/>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99DD517D-AAC1-4CB9-BA36-E186679E0F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107247"/>
            <a:ext cx="5943600" cy="2643505"/>
          </a:xfrm>
          <a:prstGeom prst="rect">
            <a:avLst/>
          </a:prstGeom>
          <a:noFill/>
          <a:ln>
            <a:noFill/>
          </a:ln>
        </p:spPr>
      </p:pic>
    </p:spTree>
    <p:extLst>
      <p:ext uri="{BB962C8B-B14F-4D97-AF65-F5344CB8AC3E}">
        <p14:creationId xmlns:p14="http://schemas.microsoft.com/office/powerpoint/2010/main" val="1866695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0A72-A71F-4014-844D-5B35C1DE50D3}"/>
              </a:ext>
            </a:extLst>
          </p:cNvPr>
          <p:cNvSpPr>
            <a:spLocks noGrp="1"/>
          </p:cNvSpPr>
          <p:nvPr>
            <p:ph type="title"/>
          </p:nvPr>
        </p:nvSpPr>
        <p:spPr/>
        <p:txBody>
          <a:bodyPr/>
          <a:lstStyle/>
          <a:p>
            <a:r>
              <a:rPr lang="en-US" dirty="0"/>
              <a:t>Discussion on GUI Features</a:t>
            </a:r>
          </a:p>
        </p:txBody>
      </p:sp>
      <p:sp>
        <p:nvSpPr>
          <p:cNvPr id="3" name="Content Placeholder 2">
            <a:extLst>
              <a:ext uri="{FF2B5EF4-FFF2-40B4-BE49-F238E27FC236}">
                <a16:creationId xmlns:a16="http://schemas.microsoft.com/office/drawing/2014/main" id="{01B46A82-68BD-4A50-8FF8-49F425E59FC0}"/>
              </a:ext>
            </a:extLst>
          </p:cNvPr>
          <p:cNvSpPr>
            <a:spLocks noGrp="1"/>
          </p:cNvSpPr>
          <p:nvPr>
            <p:ph sz="quarter" idx="10"/>
          </p:nvPr>
        </p:nvSpPr>
        <p:spPr/>
        <p:txBody>
          <a:bodyPr/>
          <a:lstStyle/>
          <a:p>
            <a:endParaRPr lang="en-US" dirty="0"/>
          </a:p>
        </p:txBody>
      </p:sp>
      <p:sp>
        <p:nvSpPr>
          <p:cNvPr id="4" name="Content Placeholder 2">
            <a:extLst>
              <a:ext uri="{FF2B5EF4-FFF2-40B4-BE49-F238E27FC236}">
                <a16:creationId xmlns:a16="http://schemas.microsoft.com/office/drawing/2014/main" id="{4C38BAC3-C99C-4A83-B316-8D474EFD2010}"/>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Tx/>
              <a:buAutoNum type="arabicPeriod"/>
            </a:pPr>
            <a:r>
              <a:rPr lang="en-US" sz="1600" dirty="0"/>
              <a:t>The list-boxes keep track of all outputs produced, giving each a timestamp. </a:t>
            </a:r>
          </a:p>
          <a:p>
            <a:pPr marL="342900" indent="-342900">
              <a:spcBef>
                <a:spcPts val="0"/>
              </a:spcBef>
              <a:spcAft>
                <a:spcPts val="0"/>
              </a:spcAft>
              <a:buFontTx/>
              <a:buAutoNum type="arabicPeriod"/>
            </a:pPr>
            <a:r>
              <a:rPr lang="en-US" sz="1600" dirty="0"/>
              <a:t>The “Speak” button interfaces with the </a:t>
            </a:r>
            <a:r>
              <a:rPr lang="en-US" sz="1600" dirty="0" err="1"/>
              <a:t>Myo</a:t>
            </a:r>
            <a:r>
              <a:rPr lang="en-US" sz="1600" dirty="0"/>
              <a:t> Armband for data acquisition, neural network for gesture classification, and Google’s Text-to-Speech API for voicing the output. </a:t>
            </a:r>
          </a:p>
          <a:p>
            <a:pPr marL="342900" indent="-342900">
              <a:spcBef>
                <a:spcPts val="0"/>
              </a:spcBef>
              <a:spcAft>
                <a:spcPts val="0"/>
              </a:spcAft>
              <a:buFontTx/>
              <a:buAutoNum type="arabicPeriod"/>
            </a:pPr>
            <a:r>
              <a:rPr lang="en-US" sz="1600" dirty="0"/>
              <a:t>The “Listen” button executes the script for speech-to-text conversion. </a:t>
            </a:r>
          </a:p>
          <a:p>
            <a:pPr marL="342900" indent="-342900">
              <a:spcBef>
                <a:spcPts val="0"/>
              </a:spcBef>
              <a:spcAft>
                <a:spcPts val="0"/>
              </a:spcAft>
              <a:buFontTx/>
              <a:buAutoNum type="arabicPeriod"/>
            </a:pPr>
            <a:r>
              <a:rPr lang="en-US" sz="1600" dirty="0"/>
              <a:t>The “Stop” button stops all running programs. The Status Message box lets users know what the GUI is currently doing.</a:t>
            </a:r>
          </a:p>
        </p:txBody>
      </p:sp>
    </p:spTree>
    <p:extLst>
      <p:ext uri="{BB962C8B-B14F-4D97-AF65-F5344CB8AC3E}">
        <p14:creationId xmlns:p14="http://schemas.microsoft.com/office/powerpoint/2010/main" val="3859550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0729-BC08-4C98-8AE4-DFC98230E2A9}"/>
              </a:ext>
            </a:extLst>
          </p:cNvPr>
          <p:cNvSpPr>
            <a:spLocks noGrp="1"/>
          </p:cNvSpPr>
          <p:nvPr>
            <p:ph type="title"/>
          </p:nvPr>
        </p:nvSpPr>
        <p:spPr/>
        <p:txBody>
          <a:bodyPr/>
          <a:lstStyle/>
          <a:p>
            <a:r>
              <a:rPr lang="en-US" dirty="0"/>
              <a:t>Design Method (AI)</a:t>
            </a:r>
          </a:p>
        </p:txBody>
      </p:sp>
      <p:pic>
        <p:nvPicPr>
          <p:cNvPr id="5" name="Content Placeholder 4" descr="A screenshot of a cell phone&#10;&#10;Description automatically generated">
            <a:extLst>
              <a:ext uri="{FF2B5EF4-FFF2-40B4-BE49-F238E27FC236}">
                <a16:creationId xmlns:a16="http://schemas.microsoft.com/office/drawing/2014/main" id="{04B5D01D-3B59-414C-BE02-A88E4ECA9574}"/>
              </a:ext>
            </a:extLst>
          </p:cNvPr>
          <p:cNvPicPr>
            <a:picLocks noGrp="1" noChangeAspect="1"/>
          </p:cNvPicPr>
          <p:nvPr>
            <p:ph sz="quarter" idx="10"/>
          </p:nvPr>
        </p:nvPicPr>
        <p:blipFill>
          <a:blip r:embed="rId2"/>
          <a:stretch>
            <a:fillRect/>
          </a:stretch>
        </p:blipFill>
        <p:spPr>
          <a:xfrm>
            <a:off x="4757737" y="2376487"/>
            <a:ext cx="2676525" cy="2105025"/>
          </a:xfrm>
        </p:spPr>
      </p:pic>
    </p:spTree>
    <p:extLst>
      <p:ext uri="{BB962C8B-B14F-4D97-AF65-F5344CB8AC3E}">
        <p14:creationId xmlns:p14="http://schemas.microsoft.com/office/powerpoint/2010/main" val="4010174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07F4-5E56-4B28-BADB-E6666F88CD7E}"/>
              </a:ext>
            </a:extLst>
          </p:cNvPr>
          <p:cNvSpPr>
            <a:spLocks noGrp="1"/>
          </p:cNvSpPr>
          <p:nvPr>
            <p:ph type="title"/>
          </p:nvPr>
        </p:nvSpPr>
        <p:spPr/>
        <p:txBody>
          <a:bodyPr/>
          <a:lstStyle/>
          <a:p>
            <a:r>
              <a:rPr lang="en-US" dirty="0"/>
              <a:t>Programming the GUI</a:t>
            </a:r>
          </a:p>
        </p:txBody>
      </p:sp>
      <p:sp>
        <p:nvSpPr>
          <p:cNvPr id="5" name="Content Placeholder 2">
            <a:extLst>
              <a:ext uri="{FF2B5EF4-FFF2-40B4-BE49-F238E27FC236}">
                <a16:creationId xmlns:a16="http://schemas.microsoft.com/office/drawing/2014/main" id="{61D268A2-9ED6-4759-B3F8-5C7BFE46C2F2}"/>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Tx/>
              <a:buAutoNum type="arabicPeriod"/>
            </a:pPr>
            <a:r>
              <a:rPr lang="en-US" sz="1600" dirty="0"/>
              <a:t>In Python, making GUIs that call long-running processes (i.e. data acquisition from </a:t>
            </a:r>
            <a:r>
              <a:rPr lang="en-US" sz="1600" dirty="0" err="1"/>
              <a:t>Myo</a:t>
            </a:r>
            <a:r>
              <a:rPr lang="en-US" sz="1600" dirty="0"/>
              <a:t>) through button clicks is </a:t>
            </a:r>
            <a:r>
              <a:rPr lang="en-US" sz="1600" b="1" dirty="0"/>
              <a:t>not</a:t>
            </a:r>
            <a:r>
              <a:rPr lang="en-US" sz="1600" dirty="0"/>
              <a:t> as straightforward as it seems. </a:t>
            </a:r>
          </a:p>
          <a:p>
            <a:pPr marL="342900" indent="-342900">
              <a:spcBef>
                <a:spcPts val="0"/>
              </a:spcBef>
              <a:spcAft>
                <a:spcPts val="0"/>
              </a:spcAft>
              <a:buFontTx/>
              <a:buAutoNum type="arabicPeriod"/>
            </a:pPr>
            <a:r>
              <a:rPr lang="en-US" sz="1600" dirty="0"/>
              <a:t>This is because </a:t>
            </a:r>
            <a:r>
              <a:rPr lang="en-US" sz="1600" dirty="0" err="1"/>
              <a:t>Tkinter</a:t>
            </a:r>
            <a:r>
              <a:rPr lang="en-US" sz="1600" dirty="0"/>
              <a:t> GUIs are </a:t>
            </a:r>
            <a:r>
              <a:rPr lang="en-US" sz="1600" b="1" dirty="0"/>
              <a:t>not</a:t>
            </a:r>
            <a:r>
              <a:rPr lang="en-US" sz="1600" dirty="0"/>
              <a:t> capable of performing asynchronous tasks without outside help. </a:t>
            </a:r>
          </a:p>
          <a:p>
            <a:pPr marL="342900" indent="-342900">
              <a:spcBef>
                <a:spcPts val="0"/>
              </a:spcBef>
              <a:spcAft>
                <a:spcPts val="0"/>
              </a:spcAft>
              <a:buFontTx/>
              <a:buAutoNum type="arabicPeriod"/>
            </a:pPr>
            <a:r>
              <a:rPr lang="en-US" sz="1600" dirty="0"/>
              <a:t>If the GUI does not regularly receive the request to update itself, it will become </a:t>
            </a:r>
            <a:r>
              <a:rPr lang="en-US" sz="1600" b="1" dirty="0"/>
              <a:t>unresponsive</a:t>
            </a:r>
            <a:r>
              <a:rPr lang="en-US" sz="1600" dirty="0"/>
              <a:t>. </a:t>
            </a:r>
          </a:p>
          <a:p>
            <a:pPr marL="342900" indent="-342900">
              <a:spcBef>
                <a:spcPts val="0"/>
              </a:spcBef>
              <a:spcAft>
                <a:spcPts val="0"/>
              </a:spcAft>
              <a:buFontTx/>
              <a:buAutoNum type="arabicPeriod"/>
            </a:pPr>
            <a:r>
              <a:rPr lang="en-US" sz="1600" dirty="0"/>
              <a:t>To allow my GUI to call a long-running process, I decided to use the multiprocessing library in conjunction with implementing a </a:t>
            </a:r>
            <a:r>
              <a:rPr lang="en-US" sz="1600" b="1" dirty="0"/>
              <a:t>queue</a:t>
            </a:r>
            <a:r>
              <a:rPr lang="en-US" sz="1600" dirty="0"/>
              <a:t> where outputs from long-running processes are polled periodically. </a:t>
            </a:r>
          </a:p>
          <a:p>
            <a:pPr marL="342900" indent="-342900">
              <a:spcBef>
                <a:spcPts val="0"/>
              </a:spcBef>
              <a:spcAft>
                <a:spcPts val="0"/>
              </a:spcAft>
              <a:buFontTx/>
              <a:buAutoNum type="arabicPeriod"/>
            </a:pPr>
            <a:r>
              <a:rPr lang="en-US" sz="1600" dirty="0"/>
              <a:t>The multiprocessing library will allow my GUI to </a:t>
            </a:r>
            <a:r>
              <a:rPr lang="en-US" sz="1600" b="1" dirty="0"/>
              <a:t>bypass</a:t>
            </a:r>
            <a:r>
              <a:rPr lang="en-US" sz="1600" dirty="0"/>
              <a:t> Python’s global interpreter lock (GIL) and </a:t>
            </a:r>
            <a:r>
              <a:rPr lang="en-US" sz="1600" b="1" dirty="0"/>
              <a:t>spawn</a:t>
            </a:r>
            <a:r>
              <a:rPr lang="en-US" sz="1600" dirty="0"/>
              <a:t> concurrent processes. Recall that the GIL prevents Python from running multiple threads at once. </a:t>
            </a:r>
          </a:p>
          <a:p>
            <a:pPr marL="342900" indent="-342900">
              <a:spcBef>
                <a:spcPts val="0"/>
              </a:spcBef>
              <a:spcAft>
                <a:spcPts val="0"/>
              </a:spcAft>
              <a:buFontTx/>
              <a:buAutoNum type="arabicPeriod"/>
            </a:pPr>
            <a:r>
              <a:rPr lang="en-US" sz="1600" dirty="0"/>
              <a:t>This approach is successful because the GUI is not running the subprocess </a:t>
            </a:r>
            <a:r>
              <a:rPr lang="en-US" sz="1600" b="1" dirty="0"/>
              <a:t>inside</a:t>
            </a:r>
            <a:r>
              <a:rPr lang="en-US" sz="1600" dirty="0"/>
              <a:t> the loop where it is supposed to update UI elements. </a:t>
            </a:r>
          </a:p>
        </p:txBody>
      </p:sp>
    </p:spTree>
    <p:extLst>
      <p:ext uri="{BB962C8B-B14F-4D97-AF65-F5344CB8AC3E}">
        <p14:creationId xmlns:p14="http://schemas.microsoft.com/office/powerpoint/2010/main" val="1078117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0A66-3DB1-4DDB-8AE8-6C495570B2F2}"/>
              </a:ext>
            </a:extLst>
          </p:cNvPr>
          <p:cNvSpPr>
            <a:spLocks noGrp="1"/>
          </p:cNvSpPr>
          <p:nvPr>
            <p:ph type="title"/>
          </p:nvPr>
        </p:nvSpPr>
        <p:spPr/>
        <p:txBody>
          <a:bodyPr/>
          <a:lstStyle/>
          <a:p>
            <a:r>
              <a:rPr lang="en-US" dirty="0"/>
              <a:t>System Testing and Discussion on Results</a:t>
            </a:r>
          </a:p>
        </p:txBody>
      </p:sp>
      <p:sp>
        <p:nvSpPr>
          <p:cNvPr id="11" name="Rectangle 10">
            <a:extLst>
              <a:ext uri="{FF2B5EF4-FFF2-40B4-BE49-F238E27FC236}">
                <a16:creationId xmlns:a16="http://schemas.microsoft.com/office/drawing/2014/main" id="{DAEE7DB5-0D15-4376-A726-C5A74B1DD25A}"/>
              </a:ext>
            </a:extLst>
          </p:cNvPr>
          <p:cNvSpPr/>
          <p:nvPr/>
        </p:nvSpPr>
        <p:spPr>
          <a:xfrm>
            <a:off x="2364303" y="1827737"/>
            <a:ext cx="8466454" cy="338554"/>
          </a:xfrm>
          <a:prstGeom prst="rect">
            <a:avLst/>
          </a:prstGeom>
        </p:spPr>
        <p:txBody>
          <a:bodyPr wrap="square">
            <a:spAutoFit/>
          </a:bodyPr>
          <a:lstStyle/>
          <a:p>
            <a:r>
              <a:rPr lang="en-US" sz="1600" dirty="0"/>
              <a:t>Table 1: Assessment of Performance through Measuring Number of Translation Attempts</a:t>
            </a:r>
          </a:p>
        </p:txBody>
      </p:sp>
      <p:graphicFrame>
        <p:nvGraphicFramePr>
          <p:cNvPr id="12" name="Table 11">
            <a:extLst>
              <a:ext uri="{FF2B5EF4-FFF2-40B4-BE49-F238E27FC236}">
                <a16:creationId xmlns:a16="http://schemas.microsoft.com/office/drawing/2014/main" id="{78C8A64B-8826-497D-884F-5844126E4CDA}"/>
              </a:ext>
            </a:extLst>
          </p:cNvPr>
          <p:cNvGraphicFramePr>
            <a:graphicFrameLocks noGrp="1"/>
          </p:cNvGraphicFramePr>
          <p:nvPr>
            <p:extLst>
              <p:ext uri="{D42A27DB-BD31-4B8C-83A1-F6EECF244321}">
                <p14:modId xmlns:p14="http://schemas.microsoft.com/office/powerpoint/2010/main" val="1215841650"/>
              </p:ext>
            </p:extLst>
          </p:nvPr>
        </p:nvGraphicFramePr>
        <p:xfrm>
          <a:off x="3887787" y="2395759"/>
          <a:ext cx="5096414" cy="1501538"/>
        </p:xfrm>
        <a:graphic>
          <a:graphicData uri="http://schemas.openxmlformats.org/drawingml/2006/table">
            <a:tbl>
              <a:tblPr firstRow="1" firstCol="1" bandRow="1"/>
              <a:tblGrid>
                <a:gridCol w="1698442">
                  <a:extLst>
                    <a:ext uri="{9D8B030D-6E8A-4147-A177-3AD203B41FA5}">
                      <a16:colId xmlns:a16="http://schemas.microsoft.com/office/drawing/2014/main" val="2386812413"/>
                    </a:ext>
                  </a:extLst>
                </a:gridCol>
                <a:gridCol w="1698986">
                  <a:extLst>
                    <a:ext uri="{9D8B030D-6E8A-4147-A177-3AD203B41FA5}">
                      <a16:colId xmlns:a16="http://schemas.microsoft.com/office/drawing/2014/main" val="346651049"/>
                    </a:ext>
                  </a:extLst>
                </a:gridCol>
                <a:gridCol w="1698986">
                  <a:extLst>
                    <a:ext uri="{9D8B030D-6E8A-4147-A177-3AD203B41FA5}">
                      <a16:colId xmlns:a16="http://schemas.microsoft.com/office/drawing/2014/main" val="2273066511"/>
                    </a:ext>
                  </a:extLst>
                </a:gridCol>
              </a:tblGrid>
              <a:tr h="166838">
                <a:tc>
                  <a:txBody>
                    <a:bodyPr/>
                    <a:lstStyle/>
                    <a:p>
                      <a:pPr marL="0" marR="0" algn="ctr">
                        <a:spcBef>
                          <a:spcPts val="0"/>
                        </a:spcBef>
                        <a:spcAft>
                          <a:spcPts val="0"/>
                        </a:spcAft>
                      </a:pPr>
                      <a:r>
                        <a:rPr lang="en-US" sz="700" b="1">
                          <a:effectLst/>
                          <a:latin typeface="Times New Roman" panose="02020603050405020304" pitchFamily="18" charset="0"/>
                          <a:ea typeface="Calibri" panose="020F0502020204030204" pitchFamily="34" charset="0"/>
                          <a:cs typeface="Times New Roman" panose="02020603050405020304" pitchFamily="18" charset="0"/>
                        </a:rPr>
                        <a:t>First 3 Attempts</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700" b="1">
                          <a:effectLst/>
                          <a:latin typeface="Times New Roman" panose="02020603050405020304" pitchFamily="18" charset="0"/>
                          <a:ea typeface="Calibri" panose="020F0502020204030204" pitchFamily="34" charset="0"/>
                          <a:cs typeface="Times New Roman" panose="02020603050405020304" pitchFamily="18" charset="0"/>
                        </a:rPr>
                        <a:t>Between 5 to 10 Attempts</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700" b="1">
                          <a:effectLst/>
                          <a:latin typeface="Times New Roman" panose="02020603050405020304" pitchFamily="18" charset="0"/>
                          <a:ea typeface="Calibri" panose="020F0502020204030204" pitchFamily="34" charset="0"/>
                          <a:cs typeface="Times New Roman" panose="02020603050405020304" pitchFamily="18" charset="0"/>
                        </a:rPr>
                        <a:t>Beyond 10 Attempts</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5919873"/>
                  </a:ext>
                </a:extLst>
              </a:tr>
              <a:tr h="1334700">
                <a:tc>
                  <a:txBody>
                    <a:bodyPr/>
                    <a:lstStyle/>
                    <a:p>
                      <a:pPr marL="0" marR="0" algn="just">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Sister, brother, aunt, uncle, separate, day, hot, cold, hamburger, egg, fork, hungry, socks, shoes, coat, hurt, bathroom, sleep, sad, sorry, bad, excuse, help, who, where, big, tall, full, more, blue, yellow, red, brown, orange, cost, bird, horse, sheep, pig, bug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Gold, silver, drink, spoon, angry, single, home, work, school, store, church, come, go, in, out, with, night, week, year, today, finish, hotdog, apple, cheese, cup, cereal, water, candy, cookie, cat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Mom, dad, marriage, grandma, grandpa, baby, pants, underwear, brush, nice, cry, like, good, love, please, thank you, what, when, why, how, stop, green, dollars, dog, cow, children, future, here, milk</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0692706"/>
                  </a:ext>
                </a:extLst>
              </a:tr>
            </a:tbl>
          </a:graphicData>
        </a:graphic>
      </p:graphicFrame>
    </p:spTree>
    <p:extLst>
      <p:ext uri="{BB962C8B-B14F-4D97-AF65-F5344CB8AC3E}">
        <p14:creationId xmlns:p14="http://schemas.microsoft.com/office/powerpoint/2010/main" val="27048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FDEF-2454-453C-A46C-2913D3EB72FC}"/>
              </a:ext>
            </a:extLst>
          </p:cNvPr>
          <p:cNvSpPr>
            <a:spLocks noGrp="1"/>
          </p:cNvSpPr>
          <p:nvPr>
            <p:ph type="title"/>
          </p:nvPr>
        </p:nvSpPr>
        <p:spPr>
          <a:xfrm>
            <a:off x="521207" y="448056"/>
            <a:ext cx="9652603" cy="732674"/>
          </a:xfrm>
        </p:spPr>
        <p:txBody>
          <a:bodyPr>
            <a:normAutofit fontScale="90000"/>
          </a:bodyPr>
          <a:lstStyle/>
          <a:p>
            <a:r>
              <a:rPr lang="en-US" dirty="0"/>
              <a:t>Assessing Performance through Number of Translation Attempts</a:t>
            </a:r>
          </a:p>
        </p:txBody>
      </p:sp>
      <p:sp>
        <p:nvSpPr>
          <p:cNvPr id="4" name="Content Placeholder 2">
            <a:extLst>
              <a:ext uri="{FF2B5EF4-FFF2-40B4-BE49-F238E27FC236}">
                <a16:creationId xmlns:a16="http://schemas.microsoft.com/office/drawing/2014/main" id="{65155BA1-80CC-48D6-A2C8-42D6DFE3A0A6}"/>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Table 1 splits up all 100 gestures in 3 categories: first 3 attempts, between 5 to 10 attempts, and beyond 10 attempts. </a:t>
            </a:r>
          </a:p>
          <a:p>
            <a:pPr marL="342900" indent="-342900">
              <a:spcBef>
                <a:spcPts val="0"/>
              </a:spcBef>
              <a:spcAft>
                <a:spcPts val="0"/>
              </a:spcAft>
              <a:buFontTx/>
              <a:buAutoNum type="arabicPeriod"/>
            </a:pPr>
            <a:r>
              <a:rPr lang="en-US" sz="1600" dirty="0"/>
              <a:t>Each category describes the number of attempts that were needed to get a correct translation of a gesture. </a:t>
            </a:r>
          </a:p>
          <a:p>
            <a:pPr marL="342900" indent="-342900">
              <a:spcBef>
                <a:spcPts val="0"/>
              </a:spcBef>
              <a:spcAft>
                <a:spcPts val="0"/>
              </a:spcAft>
              <a:buFontTx/>
              <a:buAutoNum type="arabicPeriod"/>
            </a:pPr>
            <a:r>
              <a:rPr lang="en-US" sz="1600" dirty="0"/>
              <a:t>Gestures belonging in the first category were gestures which the neural network was easily able to recognize. </a:t>
            </a:r>
          </a:p>
          <a:p>
            <a:pPr marL="342900" indent="-342900">
              <a:spcBef>
                <a:spcPts val="0"/>
              </a:spcBef>
              <a:spcAft>
                <a:spcPts val="0"/>
              </a:spcAft>
              <a:buFontTx/>
              <a:buAutoNum type="arabicPeriod"/>
            </a:pPr>
            <a:r>
              <a:rPr lang="en-US" sz="1600" dirty="0"/>
              <a:t>Most if not all the gestures in the category were recognized on the first attempt. </a:t>
            </a:r>
          </a:p>
          <a:p>
            <a:pPr marL="342900" indent="-342900">
              <a:spcBef>
                <a:spcPts val="0"/>
              </a:spcBef>
              <a:spcAft>
                <a:spcPts val="0"/>
              </a:spcAft>
              <a:buFontTx/>
              <a:buAutoNum type="arabicPeriod"/>
            </a:pPr>
            <a:r>
              <a:rPr lang="en-US" sz="1600" dirty="0"/>
              <a:t>Meanwhile, gestures belonging in the second category were gestures which the neural network was capable of recognizing, but with a little more difficulty. </a:t>
            </a:r>
          </a:p>
          <a:p>
            <a:pPr marL="342900" indent="-342900">
              <a:spcBef>
                <a:spcPts val="0"/>
              </a:spcBef>
              <a:spcAft>
                <a:spcPts val="0"/>
              </a:spcAft>
              <a:buFontTx/>
              <a:buAutoNum type="arabicPeriod"/>
            </a:pPr>
            <a:r>
              <a:rPr lang="en-US" sz="1600" dirty="0"/>
              <a:t>On the other hand, gestures belonging in the final category were gestures which the neural network consistently mis-predicted. </a:t>
            </a:r>
          </a:p>
        </p:txBody>
      </p:sp>
    </p:spTree>
    <p:extLst>
      <p:ext uri="{BB962C8B-B14F-4D97-AF65-F5344CB8AC3E}">
        <p14:creationId xmlns:p14="http://schemas.microsoft.com/office/powerpoint/2010/main" val="1405442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6F265-DD43-494B-9B31-B69CC56C0794}"/>
              </a:ext>
            </a:extLst>
          </p:cNvPr>
          <p:cNvSpPr>
            <a:spLocks noGrp="1"/>
          </p:cNvSpPr>
          <p:nvPr>
            <p:ph type="title"/>
          </p:nvPr>
        </p:nvSpPr>
        <p:spPr/>
        <p:txBody>
          <a:bodyPr>
            <a:normAutofit fontScale="90000"/>
          </a:bodyPr>
          <a:lstStyle/>
          <a:p>
            <a:r>
              <a:rPr lang="en-US" dirty="0"/>
              <a:t>Assessing Performance through a Different Metric</a:t>
            </a:r>
          </a:p>
        </p:txBody>
      </p:sp>
      <p:graphicFrame>
        <p:nvGraphicFramePr>
          <p:cNvPr id="5" name="Content Placeholder 4">
            <a:extLst>
              <a:ext uri="{FF2B5EF4-FFF2-40B4-BE49-F238E27FC236}">
                <a16:creationId xmlns:a16="http://schemas.microsoft.com/office/drawing/2014/main" id="{1771DE68-B2A1-40E3-AD52-885331EBC0C8}"/>
              </a:ext>
            </a:extLst>
          </p:cNvPr>
          <p:cNvGraphicFramePr>
            <a:graphicFrameLocks noGrp="1"/>
          </p:cNvGraphicFramePr>
          <p:nvPr>
            <p:ph sz="quarter" idx="10"/>
            <p:extLst>
              <p:ext uri="{D42A27DB-BD31-4B8C-83A1-F6EECF244321}">
                <p14:modId xmlns:p14="http://schemas.microsoft.com/office/powerpoint/2010/main" val="1088851025"/>
              </p:ext>
            </p:extLst>
          </p:nvPr>
        </p:nvGraphicFramePr>
        <p:xfrm>
          <a:off x="3807888" y="2692153"/>
          <a:ext cx="4528244" cy="1429407"/>
        </p:xfrm>
        <a:graphic>
          <a:graphicData uri="http://schemas.openxmlformats.org/drawingml/2006/table">
            <a:tbl>
              <a:tblPr firstRow="1" firstCol="1" bandRow="1"/>
              <a:tblGrid>
                <a:gridCol w="2264122">
                  <a:extLst>
                    <a:ext uri="{9D8B030D-6E8A-4147-A177-3AD203B41FA5}">
                      <a16:colId xmlns:a16="http://schemas.microsoft.com/office/drawing/2014/main" val="780561472"/>
                    </a:ext>
                  </a:extLst>
                </a:gridCol>
                <a:gridCol w="2264122">
                  <a:extLst>
                    <a:ext uri="{9D8B030D-6E8A-4147-A177-3AD203B41FA5}">
                      <a16:colId xmlns:a16="http://schemas.microsoft.com/office/drawing/2014/main" val="201027850"/>
                    </a:ext>
                  </a:extLst>
                </a:gridCol>
              </a:tblGrid>
              <a:tr h="204201">
                <a:tc>
                  <a:txBody>
                    <a:bodyPr/>
                    <a:lstStyle/>
                    <a:p>
                      <a:pPr marL="0" marR="0" algn="ctr">
                        <a:spcBef>
                          <a:spcPts val="0"/>
                        </a:spcBef>
                        <a:spcAft>
                          <a:spcPts val="0"/>
                        </a:spcAft>
                      </a:pPr>
                      <a:r>
                        <a:rPr lang="en-US" sz="900" b="1">
                          <a:effectLst/>
                          <a:latin typeface="Times New Roman" panose="02020603050405020304" pitchFamily="18" charset="0"/>
                          <a:ea typeface="Calibri" panose="020F0502020204030204" pitchFamily="34" charset="0"/>
                          <a:cs typeface="Times New Roman" panose="02020603050405020304" pitchFamily="18" charset="0"/>
                        </a:rPr>
                        <a:t>Trial Number</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b="1">
                          <a:effectLst/>
                          <a:latin typeface="Times New Roman" panose="02020603050405020304" pitchFamily="18" charset="0"/>
                          <a:ea typeface="Calibri" panose="020F0502020204030204" pitchFamily="34" charset="0"/>
                          <a:cs typeface="Times New Roman" panose="02020603050405020304" pitchFamily="18" charset="0"/>
                        </a:rPr>
                        <a:t>Correctly-Guessed Gestures (Out of 100)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399153928"/>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1</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46</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80452890"/>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2</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55</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154034664"/>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44</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563660477"/>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53</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650120772"/>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5</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48</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02643645"/>
                  </a:ext>
                </a:extLst>
              </a:tr>
              <a:tr h="204201">
                <a:tc>
                  <a:txBody>
                    <a:bodyPr/>
                    <a:lstStyle/>
                    <a:p>
                      <a:pPr marL="0" marR="0" algn="ctr">
                        <a:spcBef>
                          <a:spcPts val="0"/>
                        </a:spcBef>
                        <a:spcAft>
                          <a:spcPts val="0"/>
                        </a:spcAft>
                      </a:pPr>
                      <a:r>
                        <a:rPr lang="en-US" sz="9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Average</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9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49</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768267055"/>
                  </a:ext>
                </a:extLst>
              </a:tr>
            </a:tbl>
          </a:graphicData>
        </a:graphic>
      </p:graphicFrame>
      <p:sp>
        <p:nvSpPr>
          <p:cNvPr id="6" name="Rectangle 5">
            <a:extLst>
              <a:ext uri="{FF2B5EF4-FFF2-40B4-BE49-F238E27FC236}">
                <a16:creationId xmlns:a16="http://schemas.microsoft.com/office/drawing/2014/main" id="{90231C38-689D-45CE-BAD8-1E4F5DEEB293}"/>
              </a:ext>
            </a:extLst>
          </p:cNvPr>
          <p:cNvSpPr/>
          <p:nvPr/>
        </p:nvSpPr>
        <p:spPr>
          <a:xfrm>
            <a:off x="2737281" y="2067147"/>
            <a:ext cx="7534183" cy="338554"/>
          </a:xfrm>
          <a:prstGeom prst="rect">
            <a:avLst/>
          </a:prstGeom>
        </p:spPr>
        <p:txBody>
          <a:bodyPr wrap="square">
            <a:spAutoFit/>
          </a:bodyPr>
          <a:lstStyle/>
          <a:p>
            <a:r>
              <a:rPr lang="en-US" sz="1600" dirty="0"/>
              <a:t>Table 2: Evaluation of the Accuracy of Gesture Detection in First Attempt</a:t>
            </a:r>
          </a:p>
        </p:txBody>
      </p:sp>
    </p:spTree>
    <p:extLst>
      <p:ext uri="{BB962C8B-B14F-4D97-AF65-F5344CB8AC3E}">
        <p14:creationId xmlns:p14="http://schemas.microsoft.com/office/powerpoint/2010/main" val="1491390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1714-FA0C-4D6A-8425-66A25262BF87}"/>
              </a:ext>
            </a:extLst>
          </p:cNvPr>
          <p:cNvSpPr>
            <a:spLocks noGrp="1"/>
          </p:cNvSpPr>
          <p:nvPr>
            <p:ph type="title"/>
          </p:nvPr>
        </p:nvSpPr>
        <p:spPr/>
        <p:txBody>
          <a:bodyPr/>
          <a:lstStyle/>
          <a:p>
            <a:r>
              <a:rPr lang="en-US" dirty="0"/>
              <a:t>Discussing the Results of Table 2</a:t>
            </a:r>
          </a:p>
        </p:txBody>
      </p:sp>
      <p:sp>
        <p:nvSpPr>
          <p:cNvPr id="4" name="Content Placeholder 2">
            <a:extLst>
              <a:ext uri="{FF2B5EF4-FFF2-40B4-BE49-F238E27FC236}">
                <a16:creationId xmlns:a16="http://schemas.microsoft.com/office/drawing/2014/main" id="{071CF01E-E9F4-4973-B1A0-3923DD4B52D8}"/>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The accuracy of Sign AI in determining a gesture on its first try was also tested. </a:t>
            </a:r>
          </a:p>
          <a:p>
            <a:pPr marL="342900" indent="-342900">
              <a:spcBef>
                <a:spcPts val="0"/>
              </a:spcBef>
              <a:spcAft>
                <a:spcPts val="0"/>
              </a:spcAft>
              <a:buFont typeface="+mj-lt"/>
              <a:buAutoNum type="arabicPeriod"/>
            </a:pPr>
            <a:r>
              <a:rPr lang="en-US" sz="1600" dirty="0"/>
              <a:t>The test was done a total of 5 times, with each gesture performed just once. </a:t>
            </a:r>
          </a:p>
          <a:p>
            <a:pPr marL="342900" indent="-342900">
              <a:spcBef>
                <a:spcPts val="0"/>
              </a:spcBef>
              <a:spcAft>
                <a:spcPts val="0"/>
              </a:spcAft>
              <a:buFont typeface="+mj-lt"/>
              <a:buAutoNum type="arabicPeriod"/>
            </a:pPr>
            <a:r>
              <a:rPr lang="en-US" sz="1600" dirty="0"/>
              <a:t>The average number of gestures that Sign AI could guess correctly was 49. </a:t>
            </a:r>
          </a:p>
          <a:p>
            <a:pPr marL="342900" indent="-342900">
              <a:spcBef>
                <a:spcPts val="0"/>
              </a:spcBef>
              <a:spcAft>
                <a:spcPts val="0"/>
              </a:spcAft>
              <a:buFont typeface="+mj-lt"/>
              <a:buAutoNum type="arabicPeriod"/>
            </a:pPr>
            <a:r>
              <a:rPr lang="en-US" sz="1600" dirty="0"/>
              <a:t>As expected, while performing the test, most of the gestures that were guessed correctly on the first try were the gestures that belonged in the first category of Table 1. </a:t>
            </a:r>
          </a:p>
          <a:p>
            <a:pPr marL="342900" indent="-342900">
              <a:spcBef>
                <a:spcPts val="0"/>
              </a:spcBef>
              <a:spcAft>
                <a:spcPts val="0"/>
              </a:spcAft>
              <a:buFont typeface="+mj-lt"/>
              <a:buAutoNum type="arabicPeriod"/>
            </a:pPr>
            <a:r>
              <a:rPr lang="en-US" sz="1600" dirty="0"/>
              <a:t>In most of the trials, these gestures were guessed correctly by the neural network. </a:t>
            </a:r>
          </a:p>
          <a:p>
            <a:pPr marL="342900" indent="-342900">
              <a:spcBef>
                <a:spcPts val="0"/>
              </a:spcBef>
              <a:spcAft>
                <a:spcPts val="0"/>
              </a:spcAft>
              <a:buFont typeface="+mj-lt"/>
              <a:buAutoNum type="arabicPeriod"/>
            </a:pPr>
            <a:r>
              <a:rPr lang="en-US" sz="1600" dirty="0"/>
              <a:t>On the other hand, there were times when the neural network guessed gestures in categories 2 and 3 (albeit, with lesser frequency, especially for gestures in category 3). </a:t>
            </a:r>
          </a:p>
        </p:txBody>
      </p:sp>
    </p:spTree>
    <p:extLst>
      <p:ext uri="{BB962C8B-B14F-4D97-AF65-F5344CB8AC3E}">
        <p14:creationId xmlns:p14="http://schemas.microsoft.com/office/powerpoint/2010/main" val="179544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F032-A3EF-498D-8617-84BD8CCDD952}"/>
              </a:ext>
            </a:extLst>
          </p:cNvPr>
          <p:cNvSpPr>
            <a:spLocks noGrp="1"/>
          </p:cNvSpPr>
          <p:nvPr>
            <p:ph type="title"/>
          </p:nvPr>
        </p:nvSpPr>
        <p:spPr>
          <a:xfrm>
            <a:off x="521207" y="448056"/>
            <a:ext cx="9199842" cy="732674"/>
          </a:xfrm>
        </p:spPr>
        <p:txBody>
          <a:bodyPr>
            <a:normAutofit fontScale="90000"/>
          </a:bodyPr>
          <a:lstStyle/>
          <a:p>
            <a:r>
              <a:rPr lang="en-US" dirty="0"/>
              <a:t>Explanation of Performance Gap between Dataset and Real-Time</a:t>
            </a:r>
          </a:p>
        </p:txBody>
      </p:sp>
      <p:sp>
        <p:nvSpPr>
          <p:cNvPr id="4" name="Content Placeholder 2">
            <a:extLst>
              <a:ext uri="{FF2B5EF4-FFF2-40B4-BE49-F238E27FC236}">
                <a16:creationId xmlns:a16="http://schemas.microsoft.com/office/drawing/2014/main" id="{0A96DDAE-46EE-415E-97C4-86EFC3F1B03F}"/>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There are potential reasons why the real-time performance of the translator pales in comparison to the performance projected in </a:t>
            </a:r>
            <a:r>
              <a:rPr lang="en-US" sz="1600" dirty="0" err="1"/>
              <a:t>Keras</a:t>
            </a:r>
            <a:r>
              <a:rPr lang="en-US" sz="1600" dirty="0"/>
              <a:t>. </a:t>
            </a:r>
          </a:p>
          <a:p>
            <a:pPr marL="342900" indent="-342900">
              <a:spcBef>
                <a:spcPts val="0"/>
              </a:spcBef>
              <a:spcAft>
                <a:spcPts val="0"/>
              </a:spcAft>
              <a:buFont typeface="+mj-lt"/>
              <a:buAutoNum type="arabicPeriod"/>
            </a:pPr>
            <a:r>
              <a:rPr lang="en-US" sz="1600" dirty="0"/>
              <a:t>One main reason lies in the inevitable variations in EMG readings. In theory, EMG readings can be used to measure the activation of muscle from an electrical domain. However, certain factors throw off EMG readings, especially non-invasive EMG like surface: “The amount of the tissue between contracting muscles and electrodes, along with their thickness, affects the amplitude of the EMG signal.” </a:t>
            </a:r>
          </a:p>
          <a:p>
            <a:pPr marL="342900" indent="-342900">
              <a:spcBef>
                <a:spcPts val="0"/>
              </a:spcBef>
              <a:spcAft>
                <a:spcPts val="0"/>
              </a:spcAft>
              <a:buFont typeface="+mj-lt"/>
              <a:buAutoNum type="arabicPeriod"/>
            </a:pPr>
            <a:r>
              <a:rPr lang="en-US" sz="1600" dirty="0"/>
              <a:t>Also, muscular diseases can lead to abnormal EMG readings, as can slight changes in skin conductance (which can be caused even by changes in one’s mood). </a:t>
            </a:r>
          </a:p>
          <a:p>
            <a:pPr marL="342900" indent="-342900">
              <a:spcBef>
                <a:spcPts val="0"/>
              </a:spcBef>
              <a:spcAft>
                <a:spcPts val="0"/>
              </a:spcAft>
              <a:buFont typeface="+mj-lt"/>
              <a:buAutoNum type="arabicPeriod"/>
            </a:pPr>
            <a:r>
              <a:rPr lang="en-US" sz="1600" dirty="0"/>
              <a:t>There is no catch-all when it comes to EMG. Such is likely the reason why there is a performance gap between the performance projected by </a:t>
            </a:r>
            <a:r>
              <a:rPr lang="en-US" sz="1600" dirty="0" err="1"/>
              <a:t>Keras</a:t>
            </a:r>
            <a:r>
              <a:rPr lang="en-US" sz="1600" dirty="0"/>
              <a:t> and real-time performance. </a:t>
            </a:r>
          </a:p>
        </p:txBody>
      </p:sp>
    </p:spTree>
    <p:extLst>
      <p:ext uri="{BB962C8B-B14F-4D97-AF65-F5344CB8AC3E}">
        <p14:creationId xmlns:p14="http://schemas.microsoft.com/office/powerpoint/2010/main" val="4247365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CE83C040-1D0A-48E9-8502-655016918B05}"/>
              </a:ext>
            </a:extLst>
          </p:cNvPr>
          <p:cNvSpPr/>
          <p:nvPr/>
        </p:nvSpPr>
        <p:spPr>
          <a:xfrm>
            <a:off x="3527395" y="4748130"/>
            <a:ext cx="6096000" cy="665118"/>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Figure 1: Overall distribution of EMG readings of training samples for “marriage” gestures</a:t>
            </a:r>
          </a:p>
        </p:txBody>
      </p:sp>
      <p:pic>
        <p:nvPicPr>
          <p:cNvPr id="6" name="Picture 5">
            <a:extLst>
              <a:ext uri="{FF2B5EF4-FFF2-40B4-BE49-F238E27FC236}">
                <a16:creationId xmlns:a16="http://schemas.microsoft.com/office/drawing/2014/main" id="{BD7835CA-4F8E-4708-999F-4D9E6DFE8CC3}"/>
              </a:ext>
            </a:extLst>
          </p:cNvPr>
          <p:cNvPicPr/>
          <p:nvPr/>
        </p:nvPicPr>
        <p:blipFill>
          <a:blip r:embed="rId2"/>
          <a:stretch>
            <a:fillRect/>
          </a:stretch>
        </p:blipFill>
        <p:spPr>
          <a:xfrm>
            <a:off x="3527395" y="1516752"/>
            <a:ext cx="4839335" cy="3150235"/>
          </a:xfrm>
          <a:prstGeom prst="rect">
            <a:avLst/>
          </a:prstGeom>
        </p:spPr>
      </p:pic>
    </p:spTree>
    <p:extLst>
      <p:ext uri="{BB962C8B-B14F-4D97-AF65-F5344CB8AC3E}">
        <p14:creationId xmlns:p14="http://schemas.microsoft.com/office/powerpoint/2010/main" val="33957647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CE83C040-1D0A-48E9-8502-655016918B05}"/>
              </a:ext>
            </a:extLst>
          </p:cNvPr>
          <p:cNvSpPr/>
          <p:nvPr/>
        </p:nvSpPr>
        <p:spPr>
          <a:xfrm>
            <a:off x="3527395" y="4748130"/>
            <a:ext cx="6096000" cy="665118"/>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Figure 2: Distribution of random training sample of “marriage” gesture (right prediction)</a:t>
            </a:r>
          </a:p>
        </p:txBody>
      </p:sp>
      <p:pic>
        <p:nvPicPr>
          <p:cNvPr id="7" name="Picture 6">
            <a:extLst>
              <a:ext uri="{FF2B5EF4-FFF2-40B4-BE49-F238E27FC236}">
                <a16:creationId xmlns:a16="http://schemas.microsoft.com/office/drawing/2014/main" id="{F056CA5E-2D26-489A-9CED-655C173C6DBB}"/>
              </a:ext>
            </a:extLst>
          </p:cNvPr>
          <p:cNvPicPr/>
          <p:nvPr/>
        </p:nvPicPr>
        <p:blipFill>
          <a:blip r:embed="rId2"/>
          <a:stretch>
            <a:fillRect/>
          </a:stretch>
        </p:blipFill>
        <p:spPr>
          <a:xfrm>
            <a:off x="3527395" y="1491352"/>
            <a:ext cx="4674235" cy="3201035"/>
          </a:xfrm>
          <a:prstGeom prst="rect">
            <a:avLst/>
          </a:prstGeom>
        </p:spPr>
      </p:pic>
    </p:spTree>
    <p:extLst>
      <p:ext uri="{BB962C8B-B14F-4D97-AF65-F5344CB8AC3E}">
        <p14:creationId xmlns:p14="http://schemas.microsoft.com/office/powerpoint/2010/main" val="3182552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dirty="0"/>
          </a:p>
        </p:txBody>
      </p:sp>
      <p:sp>
        <p:nvSpPr>
          <p:cNvPr id="6" name="Content Placeholder 2">
            <a:extLst>
              <a:ext uri="{FF2B5EF4-FFF2-40B4-BE49-F238E27FC236}">
                <a16:creationId xmlns:a16="http://schemas.microsoft.com/office/drawing/2014/main" id="{5DC47D65-3AB9-491B-A8DC-066D03F2791B}"/>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Based on the overall distribution depicted in Figure 1, there is a “common case” sample that the neural network was trained with. </a:t>
            </a:r>
          </a:p>
          <a:p>
            <a:pPr marL="342900" indent="-342900">
              <a:spcBef>
                <a:spcPts val="0"/>
              </a:spcBef>
              <a:spcAft>
                <a:spcPts val="0"/>
              </a:spcAft>
              <a:buFont typeface="+mj-lt"/>
              <a:buAutoNum type="arabicPeriod"/>
            </a:pPr>
            <a:r>
              <a:rPr lang="en-US" sz="1600" dirty="0"/>
              <a:t>This “common case” sample is akin to the distribution in Figure 2. </a:t>
            </a:r>
          </a:p>
          <a:p>
            <a:pPr marL="342900" indent="-342900">
              <a:spcBef>
                <a:spcPts val="0"/>
              </a:spcBef>
              <a:spcAft>
                <a:spcPts val="0"/>
              </a:spcAft>
              <a:buFont typeface="+mj-lt"/>
              <a:buAutoNum type="arabicPeriod"/>
            </a:pPr>
            <a:r>
              <a:rPr lang="en-US" sz="1600" dirty="0"/>
              <a:t>It is apparent that most data points in the sample space were clustered within a specific region of bins. As the distribution leaves these bins, the number of instances get smaller. </a:t>
            </a:r>
          </a:p>
          <a:p>
            <a:pPr marL="342900" indent="-342900">
              <a:spcBef>
                <a:spcPts val="0"/>
              </a:spcBef>
              <a:spcAft>
                <a:spcPts val="0"/>
              </a:spcAft>
              <a:buFont typeface="+mj-lt"/>
              <a:buAutoNum type="arabicPeriod"/>
            </a:pPr>
            <a:r>
              <a:rPr lang="en-US" sz="1600" dirty="0"/>
              <a:t>This could mean that outliers in EMG were not accounted for very much in the sample space, which rings true as most if not all training samples for each gesture were taken at one point in time where the specimen’s general condition was the same throughout. </a:t>
            </a:r>
          </a:p>
        </p:txBody>
      </p:sp>
    </p:spTree>
    <p:extLst>
      <p:ext uri="{BB962C8B-B14F-4D97-AF65-F5344CB8AC3E}">
        <p14:creationId xmlns:p14="http://schemas.microsoft.com/office/powerpoint/2010/main" val="480955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CE83C040-1D0A-48E9-8502-655016918B05}"/>
              </a:ext>
            </a:extLst>
          </p:cNvPr>
          <p:cNvSpPr/>
          <p:nvPr/>
        </p:nvSpPr>
        <p:spPr>
          <a:xfrm>
            <a:off x="3527395" y="4748130"/>
            <a:ext cx="6096000" cy="665118"/>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Figure 3: “Marriage” performed with increased force (wrong prediction)</a:t>
            </a:r>
          </a:p>
        </p:txBody>
      </p:sp>
      <p:pic>
        <p:nvPicPr>
          <p:cNvPr id="7" name="Picture 6">
            <a:extLst>
              <a:ext uri="{FF2B5EF4-FFF2-40B4-BE49-F238E27FC236}">
                <a16:creationId xmlns:a16="http://schemas.microsoft.com/office/drawing/2014/main" id="{FC246EA8-FFC0-46A5-97B4-FDF437D0806F}"/>
              </a:ext>
            </a:extLst>
          </p:cNvPr>
          <p:cNvPicPr/>
          <p:nvPr/>
        </p:nvPicPr>
        <p:blipFill>
          <a:blip r:embed="rId2"/>
          <a:stretch>
            <a:fillRect/>
          </a:stretch>
        </p:blipFill>
        <p:spPr>
          <a:xfrm>
            <a:off x="3527395" y="1491352"/>
            <a:ext cx="4674235" cy="3201035"/>
          </a:xfrm>
          <a:prstGeom prst="rect">
            <a:avLst/>
          </a:prstGeom>
        </p:spPr>
      </p:pic>
    </p:spTree>
    <p:extLst>
      <p:ext uri="{BB962C8B-B14F-4D97-AF65-F5344CB8AC3E}">
        <p14:creationId xmlns:p14="http://schemas.microsoft.com/office/powerpoint/2010/main" val="2823572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0729-BC08-4C98-8AE4-DFC98230E2A9}"/>
              </a:ext>
            </a:extLst>
          </p:cNvPr>
          <p:cNvSpPr>
            <a:spLocks noGrp="1"/>
          </p:cNvSpPr>
          <p:nvPr>
            <p:ph type="title"/>
          </p:nvPr>
        </p:nvSpPr>
        <p:spPr/>
        <p:txBody>
          <a:bodyPr/>
          <a:lstStyle/>
          <a:p>
            <a:r>
              <a:rPr lang="en-US" dirty="0"/>
              <a:t>Design Method (Communication Features)</a:t>
            </a:r>
          </a:p>
        </p:txBody>
      </p:sp>
      <p:pic>
        <p:nvPicPr>
          <p:cNvPr id="5" name="Content Placeholder 4" descr="A screenshot of a cell phone&#10;&#10;Description automatically generated">
            <a:extLst>
              <a:ext uri="{FF2B5EF4-FFF2-40B4-BE49-F238E27FC236}">
                <a16:creationId xmlns:a16="http://schemas.microsoft.com/office/drawing/2014/main" id="{149346EA-E9D3-483F-B514-5346226AC049}"/>
              </a:ext>
            </a:extLst>
          </p:cNvPr>
          <p:cNvPicPr>
            <a:picLocks noGrp="1" noChangeAspect="1"/>
          </p:cNvPicPr>
          <p:nvPr>
            <p:ph sz="quarter" idx="10"/>
          </p:nvPr>
        </p:nvPicPr>
        <p:blipFill>
          <a:blip r:embed="rId2"/>
          <a:stretch>
            <a:fillRect/>
          </a:stretch>
        </p:blipFill>
        <p:spPr>
          <a:xfrm>
            <a:off x="4757737" y="2376487"/>
            <a:ext cx="2676525" cy="2105025"/>
          </a:xfrm>
        </p:spPr>
      </p:pic>
    </p:spTree>
    <p:extLst>
      <p:ext uri="{BB962C8B-B14F-4D97-AF65-F5344CB8AC3E}">
        <p14:creationId xmlns:p14="http://schemas.microsoft.com/office/powerpoint/2010/main" val="2139428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CE83C040-1D0A-48E9-8502-655016918B05}"/>
              </a:ext>
            </a:extLst>
          </p:cNvPr>
          <p:cNvSpPr/>
          <p:nvPr/>
        </p:nvSpPr>
        <p:spPr>
          <a:xfrm>
            <a:off x="3527395" y="4748130"/>
            <a:ext cx="6096000" cy="665118"/>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Figure 4: “Marriage” performed after exercise (wrong prediction)</a:t>
            </a:r>
          </a:p>
        </p:txBody>
      </p:sp>
      <p:pic>
        <p:nvPicPr>
          <p:cNvPr id="7" name="Picture 6">
            <a:extLst>
              <a:ext uri="{FF2B5EF4-FFF2-40B4-BE49-F238E27FC236}">
                <a16:creationId xmlns:a16="http://schemas.microsoft.com/office/drawing/2014/main" id="{2071D5E8-9EC9-4BDD-A673-001CC5D06887}"/>
              </a:ext>
            </a:extLst>
          </p:cNvPr>
          <p:cNvPicPr/>
          <p:nvPr/>
        </p:nvPicPr>
        <p:blipFill>
          <a:blip r:embed="rId2"/>
          <a:stretch>
            <a:fillRect/>
          </a:stretch>
        </p:blipFill>
        <p:spPr>
          <a:xfrm>
            <a:off x="3590207" y="1444752"/>
            <a:ext cx="4674235" cy="3201035"/>
          </a:xfrm>
          <a:prstGeom prst="rect">
            <a:avLst/>
          </a:prstGeom>
        </p:spPr>
      </p:pic>
    </p:spTree>
    <p:extLst>
      <p:ext uri="{BB962C8B-B14F-4D97-AF65-F5344CB8AC3E}">
        <p14:creationId xmlns:p14="http://schemas.microsoft.com/office/powerpoint/2010/main" val="4230896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7467-EDF2-4415-BDFC-2F82337F9669}"/>
              </a:ext>
            </a:extLst>
          </p:cNvPr>
          <p:cNvSpPr>
            <a:spLocks noGrp="1"/>
          </p:cNvSpPr>
          <p:nvPr>
            <p:ph type="title"/>
          </p:nvPr>
        </p:nvSpPr>
        <p:spPr/>
        <p:txBody>
          <a:bodyPr/>
          <a:lstStyle/>
          <a:p>
            <a:r>
              <a:rPr lang="en-US" dirty="0"/>
              <a:t>Comparing Real-Time Gestures vs Dataset</a:t>
            </a:r>
          </a:p>
        </p:txBody>
      </p:sp>
      <p:sp>
        <p:nvSpPr>
          <p:cNvPr id="5" name="Content Placeholder 2">
            <a:extLst>
              <a:ext uri="{FF2B5EF4-FFF2-40B4-BE49-F238E27FC236}">
                <a16:creationId xmlns:a16="http://schemas.microsoft.com/office/drawing/2014/main" id="{8240EFAD-3CCC-4509-8059-5FBDE3CB2791}"/>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Figure 3 was collected from a gesture performed with more force (reflected in the wider distribution), and it was predicted incorrectly by the neural network. </a:t>
            </a:r>
          </a:p>
          <a:p>
            <a:pPr marL="342900" indent="-342900">
              <a:spcBef>
                <a:spcPts val="0"/>
              </a:spcBef>
              <a:spcAft>
                <a:spcPts val="0"/>
              </a:spcAft>
              <a:buFont typeface="+mj-lt"/>
              <a:buAutoNum type="arabicPeriod"/>
            </a:pPr>
            <a:r>
              <a:rPr lang="en-US" sz="1600" dirty="0"/>
              <a:t>Meanwhile, Figure 4 was collected from a gesture performed after exercise, and it was also predicted incorrectly by the neural network. </a:t>
            </a:r>
          </a:p>
          <a:p>
            <a:pPr marL="342900" indent="-342900">
              <a:spcBef>
                <a:spcPts val="0"/>
              </a:spcBef>
              <a:spcAft>
                <a:spcPts val="0"/>
              </a:spcAft>
              <a:buFont typeface="+mj-lt"/>
              <a:buAutoNum type="arabicPeriod"/>
            </a:pPr>
            <a:r>
              <a:rPr lang="en-US" sz="1600" dirty="0"/>
              <a:t>Although the circumstances behind when each gesture was performed were different, the baseline was that – in each circumstance – skin conductance was either increased or decreased, causing the EMG readings to move away from the EMG distribution that the neural network expected. </a:t>
            </a:r>
          </a:p>
          <a:p>
            <a:pPr marL="342900" indent="-342900">
              <a:spcBef>
                <a:spcPts val="0"/>
              </a:spcBef>
              <a:spcAft>
                <a:spcPts val="0"/>
              </a:spcAft>
              <a:buFont typeface="+mj-lt"/>
              <a:buAutoNum type="arabicPeriod"/>
            </a:pPr>
            <a:r>
              <a:rPr lang="en-US" sz="1600" dirty="0"/>
              <a:t>For Figure 3, skin conductance increased due to an increase in action potential. For Figure 4, sweat prevented sensors from making direct contact with the skin, thus dampening EMG readings. </a:t>
            </a:r>
          </a:p>
          <a:p>
            <a:pPr marL="342900" indent="-342900">
              <a:spcBef>
                <a:spcPts val="0"/>
              </a:spcBef>
              <a:spcAft>
                <a:spcPts val="0"/>
              </a:spcAft>
              <a:buFont typeface="+mj-lt"/>
              <a:buAutoNum type="arabicPeriod"/>
            </a:pPr>
            <a:r>
              <a:rPr lang="en-US" sz="1600" dirty="0"/>
              <a:t>In short, there is some evidence to the fact that variations in surface EMG – along with the lack of diversity in the sample space – could have adversely affected the neural network’s performance. </a:t>
            </a:r>
          </a:p>
        </p:txBody>
      </p:sp>
    </p:spTree>
    <p:extLst>
      <p:ext uri="{BB962C8B-B14F-4D97-AF65-F5344CB8AC3E}">
        <p14:creationId xmlns:p14="http://schemas.microsoft.com/office/powerpoint/2010/main" val="838805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6D35-4D4C-4D11-9E4E-238BEB4AFFA9}"/>
              </a:ext>
            </a:extLst>
          </p:cNvPr>
          <p:cNvSpPr>
            <a:spLocks noGrp="1"/>
          </p:cNvSpPr>
          <p:nvPr>
            <p:ph type="title"/>
          </p:nvPr>
        </p:nvSpPr>
        <p:spPr/>
        <p:txBody>
          <a:bodyPr/>
          <a:lstStyle/>
          <a:p>
            <a:r>
              <a:rPr lang="en-US" dirty="0"/>
              <a:t>System Diagram</a:t>
            </a:r>
          </a:p>
        </p:txBody>
      </p:sp>
      <p:sp>
        <p:nvSpPr>
          <p:cNvPr id="3" name="Content Placeholder 2">
            <a:extLst>
              <a:ext uri="{FF2B5EF4-FFF2-40B4-BE49-F238E27FC236}">
                <a16:creationId xmlns:a16="http://schemas.microsoft.com/office/drawing/2014/main" id="{93731C0F-21C0-4977-BB68-68E233F24F10}"/>
              </a:ext>
            </a:extLst>
          </p:cNvPr>
          <p:cNvSpPr>
            <a:spLocks noGrp="1"/>
          </p:cNvSpPr>
          <p:nvPr>
            <p:ph sz="quarter" idx="10"/>
          </p:nvPr>
        </p:nvSpPr>
        <p:spPr/>
        <p:txBody>
          <a:bodyPr/>
          <a:lstStyle/>
          <a:p>
            <a:endParaRPr lang="en-US"/>
          </a:p>
        </p:txBody>
      </p:sp>
      <p:pic>
        <p:nvPicPr>
          <p:cNvPr id="4" name="Content Placeholder 4" descr="A screenshot of a cell phone&#10;&#10;Description automatically generated">
            <a:extLst>
              <a:ext uri="{FF2B5EF4-FFF2-40B4-BE49-F238E27FC236}">
                <a16:creationId xmlns:a16="http://schemas.microsoft.com/office/drawing/2014/main" id="{7FA3212A-E779-49C3-98C3-1ADAAE3B2A7A}"/>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3887787" y="1455078"/>
            <a:ext cx="4416425" cy="3958170"/>
          </a:xfrm>
          <a:prstGeom prst="rect">
            <a:avLst/>
          </a:prstGeom>
          <a:effectLst>
            <a:softEdge rad="0"/>
          </a:effectLst>
        </p:spPr>
      </p:pic>
    </p:spTree>
    <p:extLst>
      <p:ext uri="{BB962C8B-B14F-4D97-AF65-F5344CB8AC3E}">
        <p14:creationId xmlns:p14="http://schemas.microsoft.com/office/powerpoint/2010/main" val="124281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BC87-93C1-4F93-BFC4-490442E0F04B}"/>
              </a:ext>
            </a:extLst>
          </p:cNvPr>
          <p:cNvSpPr>
            <a:spLocks noGrp="1"/>
          </p:cNvSpPr>
          <p:nvPr>
            <p:ph type="title"/>
          </p:nvPr>
        </p:nvSpPr>
        <p:spPr/>
        <p:txBody>
          <a:bodyPr/>
          <a:lstStyle/>
          <a:p>
            <a:r>
              <a:rPr lang="en-US" dirty="0"/>
              <a:t>Tasks</a:t>
            </a:r>
          </a:p>
        </p:txBody>
      </p:sp>
      <p:sp>
        <p:nvSpPr>
          <p:cNvPr id="4" name="Content Placeholder 2">
            <a:extLst>
              <a:ext uri="{FF2B5EF4-FFF2-40B4-BE49-F238E27FC236}">
                <a16:creationId xmlns:a16="http://schemas.microsoft.com/office/drawing/2014/main" id="{3336E36C-5EE9-4255-B162-DD1174CEC215}"/>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Data Acquisition and Data Processing</a:t>
            </a:r>
          </a:p>
          <a:p>
            <a:pPr marL="342900" indent="-342900">
              <a:spcBef>
                <a:spcPts val="0"/>
              </a:spcBef>
              <a:spcAft>
                <a:spcPts val="0"/>
              </a:spcAft>
              <a:buAutoNum type="arabicPeriod"/>
            </a:pPr>
            <a:r>
              <a:rPr lang="en-US" sz="1600" dirty="0"/>
              <a:t>Neural Network Design</a:t>
            </a:r>
          </a:p>
          <a:p>
            <a:pPr marL="342900" indent="-342900">
              <a:spcBef>
                <a:spcPts val="0"/>
              </a:spcBef>
              <a:spcAft>
                <a:spcPts val="0"/>
              </a:spcAft>
              <a:buAutoNum type="arabicPeriod"/>
            </a:pPr>
            <a:r>
              <a:rPr lang="en-US" sz="1600" dirty="0"/>
              <a:t>Neural Network Implementation</a:t>
            </a:r>
          </a:p>
          <a:p>
            <a:pPr marL="342900" indent="-342900">
              <a:spcBef>
                <a:spcPts val="0"/>
              </a:spcBef>
              <a:spcAft>
                <a:spcPts val="0"/>
              </a:spcAft>
              <a:buAutoNum type="arabicPeriod"/>
            </a:pPr>
            <a:r>
              <a:rPr lang="en-US" sz="1600" dirty="0"/>
              <a:t>Design of Gesture-to-Speech Feature</a:t>
            </a:r>
          </a:p>
          <a:p>
            <a:pPr marL="342900" indent="-342900">
              <a:spcBef>
                <a:spcPts val="0"/>
              </a:spcBef>
              <a:spcAft>
                <a:spcPts val="0"/>
              </a:spcAft>
              <a:buAutoNum type="arabicPeriod"/>
            </a:pPr>
            <a:r>
              <a:rPr lang="en-US" sz="1600" dirty="0"/>
              <a:t>Design of Speech-to-Text Feature</a:t>
            </a:r>
          </a:p>
          <a:p>
            <a:pPr marL="342900" indent="-342900">
              <a:spcBef>
                <a:spcPts val="0"/>
              </a:spcBef>
              <a:spcAft>
                <a:spcPts val="0"/>
              </a:spcAft>
              <a:buAutoNum type="arabicPeriod"/>
            </a:pPr>
            <a:r>
              <a:rPr lang="en-US" sz="1600" dirty="0"/>
              <a:t>Design of GUI</a:t>
            </a:r>
          </a:p>
        </p:txBody>
      </p:sp>
    </p:spTree>
    <p:extLst>
      <p:ext uri="{BB962C8B-B14F-4D97-AF65-F5344CB8AC3E}">
        <p14:creationId xmlns:p14="http://schemas.microsoft.com/office/powerpoint/2010/main" val="408674242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25A0713-A64B-439B-91E9-551CE2BAEA8D}" vid="{FD9CE0B8-0910-4446-AF74-F335AEE71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{13F8E9B3-E585-4635-AB52-1EC458EC4493}tf10001108</Template>
  <TotalTime>0</TotalTime>
  <Words>4679</Words>
  <Application>Microsoft Office PowerPoint</Application>
  <PresentationFormat>Widescreen</PresentationFormat>
  <Paragraphs>302</Paragraphs>
  <Slides>71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Consolas</vt:lpstr>
      <vt:lpstr>Courier New</vt:lpstr>
      <vt:lpstr>Segoe UI</vt:lpstr>
      <vt:lpstr>Segoe UI Light</vt:lpstr>
      <vt:lpstr>Times New Roman</vt:lpstr>
      <vt:lpstr>WelcomeDoc</vt:lpstr>
      <vt:lpstr>Design of a Smart American Sign Language Translator </vt:lpstr>
      <vt:lpstr>Background</vt:lpstr>
      <vt:lpstr>Objective</vt:lpstr>
      <vt:lpstr>Design Requirements</vt:lpstr>
      <vt:lpstr>Design Constraints</vt:lpstr>
      <vt:lpstr>Design Method (AI)</vt:lpstr>
      <vt:lpstr>Design Method (Communication Features)</vt:lpstr>
      <vt:lpstr>System Diagram</vt:lpstr>
      <vt:lpstr>Tasks</vt:lpstr>
      <vt:lpstr>Task 1: Data Acquisition</vt:lpstr>
      <vt:lpstr>Myo Armband</vt:lpstr>
      <vt:lpstr>Myo’s 8 EMG Sensor Modules</vt:lpstr>
      <vt:lpstr>Invensense IMU Chip</vt:lpstr>
      <vt:lpstr>Data Acquired from Myo Armband</vt:lpstr>
      <vt:lpstr>More about Myo Armband</vt:lpstr>
      <vt:lpstr>Myo Armband Used in Academia</vt:lpstr>
      <vt:lpstr>About Study by Pizzolato et al. </vt:lpstr>
      <vt:lpstr>Results</vt:lpstr>
      <vt:lpstr>Extracting Data from the Myo Armband</vt:lpstr>
      <vt:lpstr>Data Extraction through Bluetooth / Myo Python</vt:lpstr>
      <vt:lpstr>Data-Logging with Myo Python (Flowchart)</vt:lpstr>
      <vt:lpstr>Data-Logging (Implementation)</vt:lpstr>
      <vt:lpstr>Format Data for Use in Neural Network (Flowchart)</vt:lpstr>
      <vt:lpstr>Format Data for Use in Neural Network (Implementation)</vt:lpstr>
      <vt:lpstr>Task 2: Neural Network Design</vt:lpstr>
      <vt:lpstr>Neural Network Overview</vt:lpstr>
      <vt:lpstr>Neural Network Overview</vt:lpstr>
      <vt:lpstr>How the Neural Network Works</vt:lpstr>
      <vt:lpstr>Weights and Activation Function / Correlation to the Brain</vt:lpstr>
      <vt:lpstr>Weights / Strength of Connections Between Neurons</vt:lpstr>
      <vt:lpstr>Incoming Stimulus</vt:lpstr>
      <vt:lpstr>Response</vt:lpstr>
      <vt:lpstr>Importance of Weights</vt:lpstr>
      <vt:lpstr>Data and the Neural Network</vt:lpstr>
      <vt:lpstr>LSTM (Long Short Term Memory) Model </vt:lpstr>
      <vt:lpstr>Overview of the LSTM Model</vt:lpstr>
      <vt:lpstr>Cell State / Memorization of Past Information</vt:lpstr>
      <vt:lpstr>Cell State / Memorization of Past Information</vt:lpstr>
      <vt:lpstr>Feasibility of LSTM Model</vt:lpstr>
      <vt:lpstr>Task 3: Neural Network Implementation</vt:lpstr>
      <vt:lpstr>Defining a Model Using the Keras API for Tensorflow</vt:lpstr>
      <vt:lpstr>Current Iteration of LSTM Model</vt:lpstr>
      <vt:lpstr>Stacked LSTM Layers</vt:lpstr>
      <vt:lpstr>Dropout </vt:lpstr>
      <vt:lpstr>Batch Normalization</vt:lpstr>
      <vt:lpstr>Model Performance</vt:lpstr>
      <vt:lpstr>Model Performance</vt:lpstr>
      <vt:lpstr>Model Performance</vt:lpstr>
      <vt:lpstr>Model Evaluation</vt:lpstr>
      <vt:lpstr>Task 4: Design of Gesture/Text-to-Speech Feature</vt:lpstr>
      <vt:lpstr>Gesture/Text-to-Speech (Flowchart)</vt:lpstr>
      <vt:lpstr>Gesture/Text-to-Speech (Implementation)</vt:lpstr>
      <vt:lpstr>Task 5: Design of Speech-to-Text Feature</vt:lpstr>
      <vt:lpstr>Speech-to-Text Feature (Flowchart)</vt:lpstr>
      <vt:lpstr>Speech-to-Text Implementation</vt:lpstr>
      <vt:lpstr>Task 6: Design of GUI</vt:lpstr>
      <vt:lpstr>The Tkinter Library</vt:lpstr>
      <vt:lpstr>Finalized GUI Design</vt:lpstr>
      <vt:lpstr>Discussion on GUI Features</vt:lpstr>
      <vt:lpstr>Programming the GUI</vt:lpstr>
      <vt:lpstr>System Testing and Discussion on Results</vt:lpstr>
      <vt:lpstr>Assessing Performance through Number of Translation Attempts</vt:lpstr>
      <vt:lpstr>Assessing Performance through a Different Metric</vt:lpstr>
      <vt:lpstr>Discussing the Results of Table 2</vt:lpstr>
      <vt:lpstr>Explanation of Performance Gap between Dataset and Real-Time</vt:lpstr>
      <vt:lpstr>Statistical Analysis of EMG Distributions of Dataset vs Real-Time</vt:lpstr>
      <vt:lpstr>Statistical Analysis of EMG Distributions of Dataset vs Real-Time</vt:lpstr>
      <vt:lpstr>Statistical Analysis of EMG Distributions of Dataset vs Real-Time</vt:lpstr>
      <vt:lpstr>Statistical Analysis of EMG Distributions of Dataset vs Real-Time</vt:lpstr>
      <vt:lpstr>Statistical Analysis of EMG Distributions of Dataset vs Real-Time</vt:lpstr>
      <vt:lpstr>Comparing Real-Time Gestures vs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2020-05-08T00:12:02Z</dcterms:created>
  <dcterms:modified xsi:type="dcterms:W3CDTF">2020-07-30T00:44:10Z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